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61"/>
  </p:notesMasterIdLst>
  <p:sldIdLst>
    <p:sldId id="384" r:id="rId2"/>
    <p:sldId id="318" r:id="rId3"/>
    <p:sldId id="398" r:id="rId4"/>
    <p:sldId id="399" r:id="rId5"/>
    <p:sldId id="396" r:id="rId6"/>
    <p:sldId id="401" r:id="rId7"/>
    <p:sldId id="400" r:id="rId8"/>
    <p:sldId id="403" r:id="rId9"/>
    <p:sldId id="404" r:id="rId10"/>
    <p:sldId id="402" r:id="rId11"/>
    <p:sldId id="393" r:id="rId12"/>
    <p:sldId id="405" r:id="rId13"/>
    <p:sldId id="406" r:id="rId14"/>
    <p:sldId id="407" r:id="rId15"/>
    <p:sldId id="385" r:id="rId16"/>
    <p:sldId id="409" r:id="rId17"/>
    <p:sldId id="386" r:id="rId18"/>
    <p:sldId id="410" r:id="rId19"/>
    <p:sldId id="411" r:id="rId20"/>
    <p:sldId id="389" r:id="rId21"/>
    <p:sldId id="390" r:id="rId22"/>
    <p:sldId id="427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08" r:id="rId33"/>
    <p:sldId id="394" r:id="rId34"/>
    <p:sldId id="428" r:id="rId35"/>
    <p:sldId id="412" r:id="rId36"/>
    <p:sldId id="414" r:id="rId37"/>
    <p:sldId id="415" r:id="rId38"/>
    <p:sldId id="416" r:id="rId39"/>
    <p:sldId id="413" r:id="rId40"/>
    <p:sldId id="42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30" r:id="rId50"/>
    <p:sldId id="429" r:id="rId51"/>
    <p:sldId id="437" r:id="rId52"/>
    <p:sldId id="431" r:id="rId53"/>
    <p:sldId id="432" r:id="rId54"/>
    <p:sldId id="438" r:id="rId55"/>
    <p:sldId id="433" r:id="rId56"/>
    <p:sldId id="435" r:id="rId57"/>
    <p:sldId id="434" r:id="rId58"/>
    <p:sldId id="436" r:id="rId59"/>
    <p:sldId id="43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99" autoAdjust="0"/>
  </p:normalViewPr>
  <p:slideViewPr>
    <p:cSldViewPr>
      <p:cViewPr>
        <p:scale>
          <a:sx n="77" d="100"/>
          <a:sy n="77" d="100"/>
        </p:scale>
        <p:origin x="-123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344F45-DDF7-4B93-BE01-511DFA3ECCF5}" type="datetimeFigureOut">
              <a:rPr lang="pt-BR"/>
              <a:pPr>
                <a:defRPr/>
              </a:pPr>
              <a:t>02/02/2019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E9C38-4FBD-4E48-B9AC-5AFE12F1A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96BE6-32AC-495B-AC27-7D319AB90329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2F791-B727-4A12-BDD7-53228CB47420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719BF-AE36-483D-A747-588EAE33739D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E1C70E-A051-4469-A61E-B8F783E213E2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D73DB-30C3-4B9E-8BBC-EB5607D9A5AF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AAC86-CAE1-4CEF-AF05-0A5A1DCF251A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AAC86-CAE1-4CEF-AF05-0A5A1DCF251A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AAC86-CAE1-4CEF-AF05-0A5A1DCF251A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AAC86-CAE1-4CEF-AF05-0A5A1DCF251A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3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769BAD-0CBB-41A6-AE04-2E6D3D063A8B}" type="datetimeFigureOut">
              <a:rPr lang="pt-BR"/>
              <a:pPr>
                <a:defRPr/>
              </a:pPr>
              <a:t>02/02/2019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1A31A9-FEBF-466D-9212-C0177E092D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59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2"/>
          <p:cNvGrpSpPr>
            <a:grpSpLocks/>
          </p:cNvGrpSpPr>
          <p:nvPr userDrawn="1"/>
        </p:nvGrpSpPr>
        <p:grpSpPr bwMode="auto">
          <a:xfrm>
            <a:off x="50801" y="65088"/>
            <a:ext cx="461664" cy="6646862"/>
            <a:chOff x="144667" y="64395"/>
            <a:chExt cx="460694" cy="6647692"/>
          </a:xfrm>
        </p:grpSpPr>
        <p:sp>
          <p:nvSpPr>
            <p:cNvPr id="4" name="Retângulo 3"/>
            <p:cNvSpPr/>
            <p:nvPr userDrawn="1"/>
          </p:nvSpPr>
          <p:spPr bwMode="auto">
            <a:xfrm>
              <a:off x="144667" y="64395"/>
              <a:ext cx="432477" cy="66476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pt-BR" sz="3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CaixaDeTexto 4"/>
            <p:cNvSpPr txBox="1">
              <a:spLocks noChangeArrowheads="1"/>
            </p:cNvSpPr>
            <p:nvPr userDrawn="1"/>
          </p:nvSpPr>
          <p:spPr bwMode="auto">
            <a:xfrm rot="16200000">
              <a:off x="-1497094" y="3702166"/>
              <a:ext cx="3744216" cy="46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defRPr/>
              </a:pPr>
              <a:r>
                <a:rPr lang="pt-BR" sz="14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    </a:t>
              </a:r>
              <a:r>
                <a:rPr lang="pt-BR" sz="24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Mecânica</a:t>
              </a:r>
              <a:r>
                <a:rPr lang="pt-BR" sz="2400" b="1" baseline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</a:t>
              </a:r>
              <a:endParaRPr lang="pt-BR" b="1" dirty="0" smtClean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6" name="Conector reto 5"/>
          <p:cNvCxnSpPr/>
          <p:nvPr userDrawn="1"/>
        </p:nvCxnSpPr>
        <p:spPr bwMode="auto">
          <a:xfrm>
            <a:off x="712787" y="1124744"/>
            <a:ext cx="80359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7" r:id="rId2"/>
    <p:sldLayoutId id="214748387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 txBox="1">
            <a:spLocks/>
          </p:cNvSpPr>
          <p:nvPr/>
        </p:nvSpPr>
        <p:spPr>
          <a:xfrm>
            <a:off x="2115039" y="3573016"/>
            <a:ext cx="598805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buFontTx/>
              <a:buNone/>
              <a:defRPr/>
            </a:pPr>
            <a:r>
              <a:rPr lang="fr-FR" sz="2400" kern="0" dirty="0" smtClean="0">
                <a:solidFill>
                  <a:srgbClr val="000000"/>
                </a:solidFill>
              </a:rPr>
              <a:t>Prof. </a:t>
            </a:r>
            <a:r>
              <a:rPr lang="fr-FR" sz="2400" kern="0" dirty="0" smtClean="0">
                <a:solidFill>
                  <a:srgbClr val="000000"/>
                </a:solidFill>
              </a:rPr>
              <a:t>TIO ROSY</a:t>
            </a:r>
            <a:endParaRPr lang="fr-FR" sz="2400" kern="0" dirty="0" smtClean="0">
              <a:solidFill>
                <a:srgbClr val="000000"/>
              </a:solidFill>
            </a:endParaRPr>
          </a:p>
          <a:p>
            <a:pPr marL="0" indent="0" fontAlgn="auto">
              <a:buFontTx/>
              <a:buNone/>
              <a:defRPr/>
            </a:pPr>
            <a:endParaRPr lang="fr-FR" sz="2400" kern="0" dirty="0">
              <a:solidFill>
                <a:srgbClr val="000000"/>
              </a:solidFill>
            </a:endParaRPr>
          </a:p>
        </p:txBody>
      </p:sp>
      <p:sp>
        <p:nvSpPr>
          <p:cNvPr id="3078" name="Rectangle 5"/>
          <p:cNvSpPr txBox="1">
            <a:spLocks noChangeArrowheads="1"/>
          </p:cNvSpPr>
          <p:nvPr/>
        </p:nvSpPr>
        <p:spPr bwMode="auto">
          <a:xfrm>
            <a:off x="2212390" y="2475947"/>
            <a:ext cx="5439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3600" b="1" dirty="0" smtClean="0">
                <a:solidFill>
                  <a:srgbClr val="262673"/>
                </a:solidFill>
                <a:latin typeface="Arial" charset="0"/>
                <a:cs typeface="Arial" charset="0"/>
              </a:rPr>
              <a:t>Mecânica: Cinemática </a:t>
            </a:r>
            <a:endParaRPr lang="pt-BR" sz="3600" b="1" dirty="0">
              <a:solidFill>
                <a:srgbClr val="262673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2010" y="83628"/>
            <a:ext cx="73853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rgbClr val="002060"/>
                </a:solidFill>
                <a:latin typeface="Arial" charset="0"/>
              </a:rPr>
              <a:t>UNIVERSIDADE FEDERAL DO RIO GRANDE DO SUL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rgbClr val="002060"/>
                </a:solidFill>
                <a:latin typeface="Arial" charset="0"/>
              </a:rPr>
              <a:t>INSTITUTO DE FÍSICA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rgbClr val="002060"/>
                </a:solidFill>
                <a:latin typeface="Arial" charset="0"/>
              </a:rPr>
              <a:t>PROGRAMA DE PÓS-GRADUAÇÃO EM ENSINO DE FÍSICA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pic>
        <p:nvPicPr>
          <p:cNvPr id="61442" name="Picture 2" descr="\\Nelson-pc\nelson\FIGURAS NELSON\ANIMADOS\MECÂNICA\Trajetór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0" y="2465806"/>
            <a:ext cx="8110864" cy="20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683568" y="1484784"/>
            <a:ext cx="7921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 dirty="0">
                <a:latin typeface="+mn-lt"/>
              </a:rPr>
              <a:t>Em um ônibus que se desloca com velocidade constante em relação a uma rodovia reta que atravessa uma floresta, um passageiro faz a seguinte afirmação: "As árvores estão se deslocando para trás".</a:t>
            </a:r>
          </a:p>
          <a:p>
            <a:pPr algn="just"/>
            <a:r>
              <a:rPr lang="pt-BR" sz="2000" dirty="0">
                <a:latin typeface="+mn-lt"/>
              </a:rPr>
              <a:t>Essa afirmação ________ pois, considerando-se _______ como referencial, é (são) _________que se movimenta(m).</a:t>
            </a:r>
          </a:p>
          <a:p>
            <a:pPr algn="just"/>
            <a:endParaRPr lang="pt-BR" sz="2000" dirty="0">
              <a:latin typeface="+mn-lt"/>
            </a:endParaRPr>
          </a:p>
          <a:p>
            <a:pPr algn="just"/>
            <a:r>
              <a:rPr lang="pt-BR" sz="2000" dirty="0">
                <a:latin typeface="+mn-lt"/>
              </a:rPr>
              <a:t>Selecione a alternativa que completa corretamente as lacunas da frase.</a:t>
            </a:r>
          </a:p>
          <a:p>
            <a:pPr algn="just"/>
            <a:endParaRPr lang="pt-BR" sz="2000" dirty="0">
              <a:latin typeface="+mn-lt"/>
            </a:endParaRPr>
          </a:p>
          <a:p>
            <a:pPr algn="just"/>
            <a:r>
              <a:rPr lang="pt-BR" sz="2000" dirty="0">
                <a:latin typeface="+mn-lt"/>
              </a:rPr>
              <a:t>a) correta – a estrada – as arvores</a:t>
            </a:r>
          </a:p>
          <a:p>
            <a:pPr algn="just"/>
            <a:r>
              <a:rPr lang="pt-BR" sz="2000" dirty="0">
                <a:latin typeface="+mn-lt"/>
              </a:rPr>
              <a:t>b) correta – as arvores – a estrada</a:t>
            </a:r>
          </a:p>
          <a:p>
            <a:pPr algn="just"/>
            <a:r>
              <a:rPr lang="pt-BR" sz="2000" dirty="0">
                <a:latin typeface="+mn-lt"/>
              </a:rPr>
              <a:t>c) correta – o ônibus – as arvores</a:t>
            </a:r>
          </a:p>
          <a:p>
            <a:pPr algn="just"/>
            <a:r>
              <a:rPr lang="pt-BR" sz="2000" dirty="0">
                <a:latin typeface="+mn-lt"/>
              </a:rPr>
              <a:t>d) incorreta – a estrada – as arvores</a:t>
            </a:r>
          </a:p>
          <a:p>
            <a:pPr algn="just"/>
            <a:r>
              <a:rPr lang="pt-BR" sz="2000" dirty="0">
                <a:latin typeface="+mn-lt"/>
              </a:rPr>
              <a:t>e) incorreta – o ônibus – as arvores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1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 flipV="1">
            <a:off x="683568" y="4941168"/>
            <a:ext cx="36004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ector reto 6"/>
          <p:cNvCxnSpPr/>
          <p:nvPr/>
        </p:nvCxnSpPr>
        <p:spPr bwMode="auto">
          <a:xfrm>
            <a:off x="683568" y="4941168"/>
            <a:ext cx="36004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384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749648" y="1340768"/>
            <a:ext cx="8019745" cy="426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 smtClean="0">
                <a:solidFill>
                  <a:srgbClr val="002060"/>
                </a:solidFill>
                <a:latin typeface="+mn-lt"/>
              </a:rPr>
              <a:t>6 - Distância percorrida</a:t>
            </a:r>
          </a:p>
          <a:p>
            <a:pPr algn="just">
              <a:lnSpc>
                <a:spcPct val="114000"/>
              </a:lnSpc>
            </a:pPr>
            <a:endParaRPr lang="pt-BR" sz="1400" dirty="0">
              <a:latin typeface="+mn-lt"/>
            </a:endParaRPr>
          </a:p>
          <a:p>
            <a:pPr algn="just">
              <a:lnSpc>
                <a:spcPct val="114000"/>
              </a:lnSpc>
            </a:pPr>
            <a:r>
              <a:rPr lang="pt-BR" sz="2000" dirty="0">
                <a:latin typeface="+mn-lt"/>
              </a:rPr>
              <a:t>Em nosso estudo de cinemática chamaremos distância percorrida pelo móvel à medida associada à trajetória realmente descrita por ele</a:t>
            </a:r>
            <a:r>
              <a:rPr lang="pt-BR" sz="2000" dirty="0" smtClean="0">
                <a:latin typeface="+mn-lt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pt-BR" sz="2000" dirty="0">
              <a:latin typeface="+mn-lt"/>
            </a:endParaRPr>
          </a:p>
          <a:p>
            <a:pPr algn="just">
              <a:lnSpc>
                <a:spcPct val="114000"/>
              </a:lnSpc>
            </a:pPr>
            <a:r>
              <a:rPr lang="pt-BR" sz="2000" dirty="0">
                <a:latin typeface="+mn-lt"/>
              </a:rPr>
              <a:t>O </a:t>
            </a:r>
            <a:r>
              <a:rPr lang="pt-BR" sz="2000" dirty="0" err="1">
                <a:latin typeface="+mn-lt"/>
              </a:rPr>
              <a:t>hodômetro</a:t>
            </a:r>
            <a:r>
              <a:rPr lang="pt-BR" sz="2000" dirty="0">
                <a:latin typeface="+mn-lt"/>
              </a:rPr>
              <a:t> colocado junto ao velocímetro do carro mede o caminho percorrido por ele. A indicação do </a:t>
            </a:r>
            <a:r>
              <a:rPr lang="pt-BR" sz="2000" dirty="0" err="1">
                <a:latin typeface="+mn-lt"/>
              </a:rPr>
              <a:t>hodômetro</a:t>
            </a:r>
            <a:r>
              <a:rPr lang="pt-BR" sz="2000" dirty="0">
                <a:latin typeface="+mn-lt"/>
              </a:rPr>
              <a:t> não depende do tipo de trajetória e nem de sua orientação. Por esse motivo consideramos a grandeza distância percorrida como a grandeza escalar, a qual indica uma medida associada à trajetória realmente seguida.</a:t>
            </a:r>
          </a:p>
        </p:txBody>
      </p:sp>
    </p:spTree>
    <p:extLst>
      <p:ext uri="{BB962C8B-B14F-4D97-AF65-F5344CB8AC3E}">
        <p14:creationId xmlns:p14="http://schemas.microsoft.com/office/powerpoint/2010/main" val="38264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802634" y="1268760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+mn-lt"/>
              </a:rPr>
              <a:t>7. </a:t>
            </a:r>
            <a:r>
              <a:rPr lang="pt-BR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eslocamento</a:t>
            </a:r>
            <a:endParaRPr lang="pt-BR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 </a:t>
            </a:r>
          </a:p>
          <a:p>
            <a:pPr algn="just"/>
            <a:r>
              <a:rPr lang="pt-BR" dirty="0">
                <a:latin typeface="+mn-lt"/>
              </a:rPr>
              <a:t>Definimos </a:t>
            </a:r>
            <a:r>
              <a:rPr lang="pt-BR" i="1" dirty="0" smtClean="0">
                <a:latin typeface="+mn-lt"/>
              </a:rPr>
              <a:t>deslocamento </a:t>
            </a:r>
            <a:r>
              <a:rPr lang="pt-BR" dirty="0" smtClean="0">
                <a:latin typeface="+mn-lt"/>
              </a:rPr>
              <a:t>de </a:t>
            </a:r>
            <a:r>
              <a:rPr lang="pt-BR" dirty="0">
                <a:latin typeface="+mn-lt"/>
              </a:rPr>
              <a:t>um móvel em relação a certo referencial como sendo a variação do vetor posição em relação a esse mesmo </a:t>
            </a:r>
            <a:r>
              <a:rPr lang="pt-BR" dirty="0" smtClean="0">
                <a:latin typeface="+mn-lt"/>
              </a:rPr>
              <a:t>referencial.</a:t>
            </a:r>
            <a:endParaRPr lang="pt-BR" dirty="0">
              <a:latin typeface="+mn-lt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46" y="3115419"/>
            <a:ext cx="3984133" cy="239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02634" y="5653421"/>
            <a:ext cx="7843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+mn-lt"/>
              </a:rPr>
              <a:t>AO</a:t>
            </a:r>
            <a:r>
              <a:rPr lang="pt-BR" dirty="0">
                <a:latin typeface="+mn-lt"/>
              </a:rPr>
              <a:t> é o vetor posição inicial, </a:t>
            </a:r>
            <a:r>
              <a:rPr lang="pt-BR" b="1" dirty="0">
                <a:latin typeface="+mn-lt"/>
              </a:rPr>
              <a:t>OB </a:t>
            </a:r>
            <a:r>
              <a:rPr lang="pt-BR" dirty="0">
                <a:latin typeface="+mn-lt"/>
              </a:rPr>
              <a:t>o final de </a:t>
            </a:r>
            <a:r>
              <a:rPr lang="pt-BR" b="1" dirty="0">
                <a:latin typeface="+mn-lt"/>
              </a:rPr>
              <a:t>AB</a:t>
            </a:r>
            <a:r>
              <a:rPr lang="pt-BR" dirty="0">
                <a:latin typeface="+mn-lt"/>
              </a:rPr>
              <a:t> o vetor deslocamento desse móvel.</a:t>
            </a:r>
          </a:p>
        </p:txBody>
      </p:sp>
    </p:spTree>
    <p:extLst>
      <p:ext uri="{BB962C8B-B14F-4D97-AF65-F5344CB8AC3E}">
        <p14:creationId xmlns:p14="http://schemas.microsoft.com/office/powerpoint/2010/main" val="14948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pic>
        <p:nvPicPr>
          <p:cNvPr id="67586" name="Picture 2" descr="http://explicatorium.com/images/deslocamento_dista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78" y="4239018"/>
            <a:ext cx="5298870" cy="26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196752"/>
            <a:ext cx="7477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09207"/>
              </p:ext>
            </p:extLst>
          </p:nvPr>
        </p:nvGraphicFramePr>
        <p:xfrm>
          <a:off x="3419872" y="2348880"/>
          <a:ext cx="1695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Equation" r:id="rId3" imgW="520474" imgH="317362" progId="Equation.DSMT4">
                  <p:embed/>
                </p:oleObj>
              </mc:Choice>
              <mc:Fallback>
                <p:oleObj name="Equation" r:id="rId3" imgW="520474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348880"/>
                        <a:ext cx="1695450" cy="10604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69214" y="1196752"/>
            <a:ext cx="840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Velocidade vetorial média</a:t>
            </a:r>
            <a:endParaRPr lang="pt-BR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Chamamos </a:t>
            </a:r>
            <a:r>
              <a:rPr lang="pt-BR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vetor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velocidade média (</a:t>
            </a:r>
            <a:r>
              <a:rPr lang="pt-BR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pt-BR" sz="2000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à razão entre o deslocamento (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x) do móvel e o temo decorrido (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t) nesse deslocamento.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endParaRPr lang="pt-BR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69875" eaLnBrk="0" hangingPunct="0">
              <a:defRPr/>
            </a:pPr>
            <a:endParaRPr lang="pt-BR" sz="2000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87884"/>
              </p:ext>
            </p:extLst>
          </p:nvPr>
        </p:nvGraphicFramePr>
        <p:xfrm>
          <a:off x="3706663" y="5069359"/>
          <a:ext cx="15875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Equation" r:id="rId5" imgW="482391" imgH="304668" progId="Equation.DSMT4">
                  <p:embed/>
                </p:oleObj>
              </mc:Choice>
              <mc:Fallback>
                <p:oleObj name="Equation" r:id="rId5" imgW="482391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63" y="5069359"/>
                        <a:ext cx="1587500" cy="102393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9214" y="3845223"/>
            <a:ext cx="840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Rapidez (Velocidade escalar média)</a:t>
            </a:r>
            <a:endParaRPr lang="pt-BR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Chamamos rapidez (velocidade </a:t>
            </a:r>
            <a:r>
              <a:rPr lang="pt-BR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escalar 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média) (</a:t>
            </a:r>
            <a:r>
              <a:rPr lang="pt-BR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pt-BR" sz="2000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à razão entre o caminho percorrido (d) e o tempo gasto (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t) para percorrê-lo.</a:t>
            </a:r>
            <a:endParaRPr lang="pt-BR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1268760"/>
            <a:ext cx="82296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pt-BR" sz="2000" kern="0" dirty="0" smtClean="0"/>
              <a:t>A velocidade média no Sistema Internacional de Unidades (S.I.) é medida em: </a:t>
            </a:r>
            <a:r>
              <a:rPr lang="pt-BR" sz="2000" b="1" dirty="0" smtClean="0">
                <a:latin typeface="Calibri" pitchFamily="34" charset="0"/>
              </a:rPr>
              <a:t>m/s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83568" y="2924944"/>
            <a:ext cx="7776864" cy="2913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pt-BR" sz="2400" b="1" kern="0" dirty="0" smtClean="0">
                <a:solidFill>
                  <a:schemeClr val="tx2"/>
                </a:solidFill>
              </a:rPr>
              <a:t>Lembre-se que:</a:t>
            </a:r>
            <a:endParaRPr lang="pt-BR" sz="2400" kern="0" dirty="0" smtClean="0">
              <a:solidFill>
                <a:schemeClr val="tx2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400" kern="0" dirty="0" smtClean="0">
                <a:solidFill>
                  <a:schemeClr val="tx2"/>
                </a:solidFill>
              </a:rPr>
              <a:t>Para transformarmos </a:t>
            </a:r>
            <a:r>
              <a:rPr lang="pt-BR" sz="2400" b="1" kern="0" dirty="0" smtClean="0">
                <a:solidFill>
                  <a:schemeClr val="tx2"/>
                </a:solidFill>
              </a:rPr>
              <a:t>km/h</a:t>
            </a:r>
            <a:r>
              <a:rPr lang="pt-BR" sz="2400" kern="0" dirty="0" smtClean="0">
                <a:solidFill>
                  <a:schemeClr val="tx2"/>
                </a:solidFill>
              </a:rPr>
              <a:t> em </a:t>
            </a:r>
            <a:r>
              <a:rPr lang="pt-BR" sz="2400" b="1" kern="0" dirty="0" smtClean="0">
                <a:solidFill>
                  <a:schemeClr val="tx2"/>
                </a:solidFill>
              </a:rPr>
              <a:t>m/s </a:t>
            </a:r>
            <a:r>
              <a:rPr lang="pt-BR" sz="2400" kern="0" dirty="0" smtClean="0">
                <a:solidFill>
                  <a:schemeClr val="tx2"/>
                </a:solidFill>
              </a:rPr>
              <a:t>basta dividirmos o número por </a:t>
            </a:r>
            <a:r>
              <a:rPr lang="pt-BR" sz="2400" b="1" kern="0" dirty="0" smtClean="0">
                <a:solidFill>
                  <a:schemeClr val="tx2"/>
                </a:solidFill>
              </a:rPr>
              <a:t>3.6</a:t>
            </a:r>
            <a:r>
              <a:rPr lang="pt-BR" sz="2400" kern="0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Font typeface="Arial" pitchFamily="34" charset="0"/>
              <a:buNone/>
            </a:pPr>
            <a:endParaRPr lang="pt-BR" sz="2400" kern="0" dirty="0" smtClean="0">
              <a:solidFill>
                <a:schemeClr val="tx2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400" kern="0" dirty="0" smtClean="0">
                <a:solidFill>
                  <a:schemeClr val="tx2"/>
                </a:solidFill>
              </a:rPr>
              <a:t>Para transformarmos </a:t>
            </a:r>
            <a:r>
              <a:rPr lang="pt-BR" sz="2400" b="1" kern="0" dirty="0" smtClean="0">
                <a:solidFill>
                  <a:schemeClr val="tx2"/>
                </a:solidFill>
              </a:rPr>
              <a:t>m/s </a:t>
            </a:r>
            <a:r>
              <a:rPr lang="pt-BR" sz="2400" kern="0" dirty="0" smtClean="0">
                <a:solidFill>
                  <a:schemeClr val="tx2"/>
                </a:solidFill>
              </a:rPr>
              <a:t>em </a:t>
            </a:r>
            <a:r>
              <a:rPr lang="pt-BR" sz="2400" b="1" kern="0" dirty="0" smtClean="0">
                <a:solidFill>
                  <a:schemeClr val="tx2"/>
                </a:solidFill>
              </a:rPr>
              <a:t>km/h</a:t>
            </a:r>
            <a:r>
              <a:rPr lang="pt-BR" sz="2400" kern="0" dirty="0" smtClean="0">
                <a:solidFill>
                  <a:schemeClr val="tx2"/>
                </a:solidFill>
              </a:rPr>
              <a:t> basta multiplicarmos o número por </a:t>
            </a:r>
            <a:r>
              <a:rPr lang="pt-BR" sz="2400" b="1" kern="0" dirty="0" smtClean="0">
                <a:solidFill>
                  <a:schemeClr val="tx2"/>
                </a:solidFill>
              </a:rPr>
              <a:t>3.6</a:t>
            </a:r>
            <a:r>
              <a:rPr lang="pt-BR" sz="2400" kern="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76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134076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>
                <a:latin typeface="+mn-lt"/>
              </a:rPr>
              <a:t>Um dos fatos mais significativos nas corridas de automóveis é a tomada de tempos, isto é, a medida do intervalo de tempo gasto para dar uma volta completa no circuito. O melhor tempo obtido no circuito de </a:t>
            </a:r>
            <a:r>
              <a:rPr lang="pt-BR" sz="2000" dirty="0" err="1">
                <a:latin typeface="+mn-lt"/>
              </a:rPr>
              <a:t>Susuka</a:t>
            </a:r>
            <a:r>
              <a:rPr lang="pt-BR" sz="2000" dirty="0">
                <a:latin typeface="+mn-lt"/>
              </a:rPr>
              <a:t>, no Japão, pertenceu ao austríaco Gerard Berger, piloto da equipe </a:t>
            </a:r>
            <a:r>
              <a:rPr lang="pt-BR" sz="2000" dirty="0" err="1">
                <a:latin typeface="+mn-lt"/>
              </a:rPr>
              <a:t>Mclaren</a:t>
            </a:r>
            <a:r>
              <a:rPr lang="pt-BR" sz="2000" dirty="0">
                <a:latin typeface="+mn-lt"/>
              </a:rPr>
              <a:t>, que percorreu os 5874 m da pista em cerca de 1 min 42s. Com base nesses dados, responda:</a:t>
            </a:r>
          </a:p>
          <a:p>
            <a:pPr>
              <a:defRPr/>
            </a:pPr>
            <a:endParaRPr lang="pt-BR" sz="2000" dirty="0">
              <a:latin typeface="+mn-lt"/>
            </a:endParaRPr>
          </a:p>
          <a:p>
            <a:pPr algn="just">
              <a:buFontTx/>
              <a:buAutoNum type="alphaLcParenR"/>
              <a:defRPr/>
            </a:pPr>
            <a:r>
              <a:rPr lang="pt-BR" sz="2000" dirty="0">
                <a:latin typeface="+mn-lt"/>
              </a:rPr>
              <a:t> Quanto vale o deslocamento do automóvel de Gerard Berger no intervalo de tempo correspondente a uma volta completa no circuito?</a:t>
            </a:r>
          </a:p>
          <a:p>
            <a:pPr marL="457200" indent="-457200" algn="just">
              <a:buFontTx/>
              <a:buAutoNum type="alphaLcParenR"/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b) Qual a velocidade </a:t>
            </a:r>
            <a:r>
              <a:rPr lang="pt-BR" sz="2000" dirty="0" smtClean="0">
                <a:latin typeface="+mn-lt"/>
              </a:rPr>
              <a:t>média </a:t>
            </a:r>
            <a:r>
              <a:rPr lang="pt-BR" sz="2000" dirty="0">
                <a:latin typeface="+mn-lt"/>
              </a:rPr>
              <a:t>desenvolvida pelo carro do piloto austríaco, em sua melhor volta no circuito? </a:t>
            </a:r>
            <a:endParaRPr lang="pt-BR" sz="2000" dirty="0" smtClean="0">
              <a:latin typeface="+mn-lt"/>
            </a:endParaRP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dirty="0" smtClean="0">
                <a:latin typeface="+mn-lt"/>
              </a:rPr>
              <a:t>c) </a:t>
            </a:r>
            <a:r>
              <a:rPr lang="pt-BR" sz="2000" dirty="0">
                <a:latin typeface="+mn-lt"/>
              </a:rPr>
              <a:t>Qual a velocidade escalar média desenvolvida pelo carro do piloto austríaco, em sua melhor volta no circuito?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2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37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3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83568" y="1340768"/>
            <a:ext cx="8136904" cy="17146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kern="0" dirty="0" smtClean="0"/>
              <a:t>A distância entre o marco zero de Recife  e o marco zero de Olinda é de 7 km. Supondo que um ciclista gaste 1h e 20 min pedalando entre as duas cidades, qual a sua velocidade escalar média neste percurso, levando em conta que ele parou 10 min para descansar?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249336" y="5326453"/>
            <a:ext cx="158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000" dirty="0"/>
              <a:t> </a:t>
            </a:r>
            <a:r>
              <a:rPr lang="pt-BR" sz="2000" dirty="0" smtClean="0"/>
              <a:t>RECIFE </a:t>
            </a:r>
            <a:endParaRPr lang="pt-BR" sz="2000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923928" y="4688114"/>
            <a:ext cx="1646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 </a:t>
            </a:r>
            <a:r>
              <a:rPr lang="pt-BR" b="1" dirty="0" smtClean="0"/>
              <a:t>d=7 </a:t>
            </a:r>
            <a:r>
              <a:rPr lang="pt-BR" b="1" dirty="0"/>
              <a:t>km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7226273" y="5335978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000" dirty="0"/>
              <a:t>OLINDA</a:t>
            </a:r>
          </a:p>
        </p:txBody>
      </p:sp>
      <p:pic>
        <p:nvPicPr>
          <p:cNvPr id="10" name="Picture 2" descr="File:Recife-MarcoZer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4" y="3499252"/>
            <a:ext cx="2509069" cy="16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ile:Olinda-Rec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6" y="3408868"/>
            <a:ext cx="2555875" cy="19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rma livre 19"/>
          <p:cNvSpPr/>
          <p:nvPr/>
        </p:nvSpPr>
        <p:spPr bwMode="auto">
          <a:xfrm>
            <a:off x="3410857" y="3541282"/>
            <a:ext cx="3080429" cy="1146832"/>
          </a:xfrm>
          <a:custGeom>
            <a:avLst/>
            <a:gdLst>
              <a:gd name="connsiteX0" fmla="*/ 0 w 3138925"/>
              <a:gd name="connsiteY0" fmla="*/ 1146832 h 1146832"/>
              <a:gd name="connsiteX1" fmla="*/ 537029 w 3138925"/>
              <a:gd name="connsiteY1" fmla="*/ 204 h 1146832"/>
              <a:gd name="connsiteX2" fmla="*/ 1190172 w 3138925"/>
              <a:gd name="connsiteY2" fmla="*/ 1045232 h 1146832"/>
              <a:gd name="connsiteX3" fmla="*/ 1306286 w 3138925"/>
              <a:gd name="connsiteY3" fmla="*/ 130832 h 1146832"/>
              <a:gd name="connsiteX4" fmla="*/ 2090057 w 3138925"/>
              <a:gd name="connsiteY4" fmla="*/ 943632 h 1146832"/>
              <a:gd name="connsiteX5" fmla="*/ 3048000 w 3138925"/>
              <a:gd name="connsiteY5" fmla="*/ 363061 h 1146832"/>
              <a:gd name="connsiteX6" fmla="*/ 3106057 w 3138925"/>
              <a:gd name="connsiteY6" fmla="*/ 392089 h 1146832"/>
              <a:gd name="connsiteX7" fmla="*/ 3106057 w 3138925"/>
              <a:gd name="connsiteY7" fmla="*/ 406604 h 1146832"/>
              <a:gd name="connsiteX8" fmla="*/ 3106057 w 3138925"/>
              <a:gd name="connsiteY8" fmla="*/ 421118 h 11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8925" h="1146832">
                <a:moveTo>
                  <a:pt x="0" y="1146832"/>
                </a:moveTo>
                <a:cubicBezTo>
                  <a:pt x="169333" y="581984"/>
                  <a:pt x="338667" y="17137"/>
                  <a:pt x="537029" y="204"/>
                </a:cubicBezTo>
                <a:cubicBezTo>
                  <a:pt x="735391" y="-16729"/>
                  <a:pt x="1061963" y="1023461"/>
                  <a:pt x="1190172" y="1045232"/>
                </a:cubicBezTo>
                <a:cubicBezTo>
                  <a:pt x="1318381" y="1067003"/>
                  <a:pt x="1156305" y="147765"/>
                  <a:pt x="1306286" y="130832"/>
                </a:cubicBezTo>
                <a:cubicBezTo>
                  <a:pt x="1456267" y="113899"/>
                  <a:pt x="1799771" y="904927"/>
                  <a:pt x="2090057" y="943632"/>
                </a:cubicBezTo>
                <a:cubicBezTo>
                  <a:pt x="2380343" y="982337"/>
                  <a:pt x="2878667" y="454985"/>
                  <a:pt x="3048000" y="363061"/>
                </a:cubicBezTo>
                <a:cubicBezTo>
                  <a:pt x="3217333" y="271137"/>
                  <a:pt x="3096381" y="384832"/>
                  <a:pt x="3106057" y="392089"/>
                </a:cubicBezTo>
                <a:cubicBezTo>
                  <a:pt x="3115733" y="399346"/>
                  <a:pt x="3106057" y="406604"/>
                  <a:pt x="3106057" y="406604"/>
                </a:cubicBezTo>
                <a:lnTo>
                  <a:pt x="3106057" y="42111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3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83568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1" kern="0" dirty="0" smtClean="0"/>
              <a:t>Resolução:</a:t>
            </a:r>
            <a:endParaRPr lang="pt-BR" sz="2800" kern="0" dirty="0" smtClean="0"/>
          </a:p>
          <a:p>
            <a:pPr marL="0" indent="0" algn="just">
              <a:buFont typeface="Arial" pitchFamily="34" charset="0"/>
              <a:buNone/>
            </a:pPr>
            <a:r>
              <a:rPr lang="pt-BR" sz="2000" kern="0" dirty="0" smtClean="0"/>
              <a:t>Velocidade média é uma grandeza física, o tempo que o ciclista ficou parado faz parte do evento logo deve ser incluíd</a:t>
            </a:r>
            <a:r>
              <a:rPr lang="pt-BR" sz="2000" b="1" kern="0" dirty="0" smtClean="0"/>
              <a:t>o </a:t>
            </a:r>
          </a:p>
          <a:p>
            <a:pPr algn="ctr">
              <a:buFont typeface="Arial" pitchFamily="34" charset="0"/>
              <a:buNone/>
            </a:pPr>
            <a:endParaRPr lang="pt-BR" sz="2000" b="1" kern="0" dirty="0" smtClean="0"/>
          </a:p>
          <a:p>
            <a:pPr>
              <a:buFont typeface="Arial" pitchFamily="34" charset="0"/>
              <a:buNone/>
            </a:pPr>
            <a:r>
              <a:rPr lang="pt-BR" sz="2000" b="1" kern="0" dirty="0">
                <a:sym typeface="Symbol" pitchFamily="18" charset="2"/>
              </a:rPr>
              <a:t>d</a:t>
            </a:r>
            <a:r>
              <a:rPr lang="pt-BR" sz="2000" b="1" kern="0" dirty="0" smtClean="0"/>
              <a:t> = 7 km</a:t>
            </a:r>
          </a:p>
          <a:p>
            <a:pPr>
              <a:buFont typeface="Arial" pitchFamily="34" charset="0"/>
              <a:buNone/>
            </a:pPr>
            <a:r>
              <a:rPr lang="pt-BR" sz="2800" b="1" kern="0" dirty="0" smtClean="0">
                <a:sym typeface="Symbol" pitchFamily="18" charset="2"/>
              </a:rPr>
              <a:t></a:t>
            </a:r>
            <a:r>
              <a:rPr lang="pt-BR" sz="2800" b="1" kern="0" dirty="0" smtClean="0"/>
              <a:t>t = 1h e 20 min + 10 min = 1h e 30 min = 1,5h</a:t>
            </a:r>
          </a:p>
          <a:p>
            <a:pPr>
              <a:buFont typeface="Arial" pitchFamily="34" charset="0"/>
              <a:buNone/>
            </a:pPr>
            <a:r>
              <a:rPr lang="pt-BR" sz="2800" b="1" kern="0" dirty="0" smtClean="0"/>
              <a:t> </a:t>
            </a:r>
          </a:p>
          <a:p>
            <a:pPr>
              <a:buFont typeface="Arial" pitchFamily="34" charset="0"/>
              <a:buNone/>
            </a:pPr>
            <a:r>
              <a:rPr lang="pt-BR" sz="2800" b="1" kern="0" dirty="0" smtClean="0"/>
              <a:t>   </a:t>
            </a:r>
            <a:r>
              <a:rPr lang="pt-BR" sz="2800" b="1" kern="0" dirty="0" err="1" smtClean="0"/>
              <a:t>V</a:t>
            </a:r>
            <a:r>
              <a:rPr lang="pt-BR" sz="2800" b="1" kern="0" baseline="-25000" dirty="0" err="1" smtClean="0"/>
              <a:t>m</a:t>
            </a:r>
            <a:r>
              <a:rPr lang="pt-BR" sz="2800" b="1" kern="0" dirty="0" smtClean="0"/>
              <a:t> = </a:t>
            </a:r>
            <a:r>
              <a:rPr lang="pt-BR" sz="2800" b="1" u="sng" kern="0" dirty="0">
                <a:sym typeface="Symbol" pitchFamily="18" charset="2"/>
              </a:rPr>
              <a:t>d</a:t>
            </a:r>
            <a:r>
              <a:rPr lang="pt-BR" sz="2800" b="1" u="sng" kern="0" dirty="0" smtClean="0"/>
              <a:t> </a:t>
            </a:r>
            <a:r>
              <a:rPr lang="pt-BR" sz="2800" b="1" kern="0" dirty="0" smtClean="0"/>
              <a:t>           </a:t>
            </a:r>
            <a:r>
              <a:rPr lang="pt-BR" sz="2800" b="1" kern="0" dirty="0" err="1" smtClean="0"/>
              <a:t>V</a:t>
            </a:r>
            <a:r>
              <a:rPr lang="pt-BR" sz="2800" b="1" kern="0" baseline="-25000" dirty="0" err="1" smtClean="0"/>
              <a:t>m</a:t>
            </a:r>
            <a:r>
              <a:rPr lang="pt-BR" sz="2800" b="1" kern="0" dirty="0" smtClean="0"/>
              <a:t> =  </a:t>
            </a:r>
            <a:r>
              <a:rPr lang="pt-BR" sz="2800" b="1" u="sng" kern="0" dirty="0" smtClean="0"/>
              <a:t>7  </a:t>
            </a:r>
            <a:r>
              <a:rPr lang="pt-BR" sz="2800" b="1" kern="0" dirty="0" smtClean="0"/>
              <a:t>= 4,66 km/h</a:t>
            </a:r>
          </a:p>
          <a:p>
            <a:pPr>
              <a:buFont typeface="Arial" pitchFamily="34" charset="0"/>
              <a:buNone/>
            </a:pPr>
            <a:r>
              <a:rPr lang="pt-BR" sz="2800" b="1" kern="0" dirty="0" smtClean="0"/>
              <a:t>          </a:t>
            </a:r>
            <a:r>
              <a:rPr lang="pt-BR" sz="2800" b="1" kern="0" dirty="0" smtClean="0">
                <a:sym typeface="Symbol" pitchFamily="18" charset="2"/>
              </a:rPr>
              <a:t></a:t>
            </a:r>
            <a:r>
              <a:rPr lang="pt-BR" sz="2800" b="1" kern="0" dirty="0" smtClean="0"/>
              <a:t>t                    1,5</a:t>
            </a:r>
          </a:p>
          <a:p>
            <a:pPr>
              <a:buFont typeface="Arial" pitchFamily="34" charset="0"/>
              <a:buNone/>
            </a:pPr>
            <a:r>
              <a:rPr lang="pt-BR" sz="2800" b="1" kern="0" dirty="0" smtClean="0"/>
              <a:t> </a:t>
            </a:r>
            <a:endParaRPr lang="pt-BR" sz="2800" kern="0" dirty="0" smtClean="0"/>
          </a:p>
          <a:p>
            <a:endParaRPr lang="pt-BR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390382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84410" y="1268760"/>
            <a:ext cx="7992046" cy="33843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pt-BR" sz="2400" b="1" kern="0" dirty="0" smtClean="0">
                <a:solidFill>
                  <a:srgbClr val="002060"/>
                </a:solidFill>
                <a:cs typeface="Arial" pitchFamily="34" charset="0"/>
              </a:rPr>
              <a:t>1. Cinemática</a:t>
            </a:r>
            <a:r>
              <a:rPr lang="pt-BR" sz="2400" kern="0" dirty="0" smtClean="0">
                <a:solidFill>
                  <a:srgbClr val="002060"/>
                </a:solidFill>
              </a:rPr>
              <a:t>: </a:t>
            </a:r>
            <a:r>
              <a:rPr lang="pt-BR" sz="2000" kern="0" dirty="0" smtClean="0">
                <a:cs typeface="Arial" pitchFamily="34" charset="0"/>
              </a:rPr>
              <a:t>É a parte da mecânica que estuda os movimentos dos corpos ou partículas sem se levar em conta o que os causou.</a:t>
            </a:r>
          </a:p>
          <a:p>
            <a:pPr algn="just"/>
            <a:endParaRPr lang="pt-BR" sz="2000" kern="0" dirty="0" smtClean="0">
              <a:cs typeface="Arial" pitchFamily="34" charset="0"/>
            </a:endParaRPr>
          </a:p>
          <a:p>
            <a:pPr algn="just"/>
            <a:endParaRPr lang="pt-BR" sz="2000" b="1" kern="0" dirty="0">
              <a:solidFill>
                <a:srgbClr val="002060"/>
              </a:solidFill>
            </a:endParaRPr>
          </a:p>
          <a:p>
            <a:pPr algn="just"/>
            <a:r>
              <a:rPr lang="pt-BR" sz="2400" b="1" kern="0" dirty="0" smtClean="0">
                <a:solidFill>
                  <a:srgbClr val="002060"/>
                </a:solidFill>
              </a:rPr>
              <a:t>2. Ponto Material (partícula):</a:t>
            </a:r>
          </a:p>
          <a:p>
            <a:pPr algn="just"/>
            <a:endParaRPr lang="pt-BR" sz="2000" b="1" kern="0" dirty="0" smtClean="0">
              <a:solidFill>
                <a:srgbClr val="002060"/>
              </a:solidFill>
            </a:endParaRPr>
          </a:p>
          <a:p>
            <a:pPr algn="just"/>
            <a:r>
              <a:rPr lang="pt-BR" sz="2000" kern="0" dirty="0" smtClean="0"/>
              <a:t> São corpos de dimensões desprezíveis comparadas com outras dimensões dentro do fenômeno observado. 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920867" y="4653136"/>
            <a:ext cx="4191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 smtClean="0">
                <a:latin typeface="+mn-lt"/>
              </a:rPr>
              <a:t>Um automóvel é um ponto material em relação a rodovia BR 101.</a:t>
            </a:r>
            <a:endParaRPr lang="pt-BR" sz="2400" dirty="0">
              <a:latin typeface="+mn-lt"/>
            </a:endParaRPr>
          </a:p>
        </p:txBody>
      </p:sp>
      <p:pic>
        <p:nvPicPr>
          <p:cNvPr id="65542" name="Picture 6" descr="https://encrypted-tbn2.gstatic.com/images?q=tbn:ANd9GcRidB0YRbenpstcmeQTm3PhlFbx28XqMl_q6sNnmXLUQIwZsofux_RgE6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9684"/>
            <a:ext cx="2980651" cy="24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>
            <a:spLocks noChangeArrowheads="1"/>
          </p:cNvSpPr>
          <p:nvPr/>
        </p:nvSpPr>
        <p:spPr bwMode="auto">
          <a:xfrm>
            <a:off x="683568" y="1188860"/>
            <a:ext cx="8280920" cy="53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+mn-lt"/>
              </a:rPr>
              <a:t>Durante um </a:t>
            </a:r>
            <a:r>
              <a:rPr lang="pt-BR" sz="2000" dirty="0" err="1">
                <a:latin typeface="+mn-lt"/>
              </a:rPr>
              <a:t>rallye</a:t>
            </a:r>
            <a:r>
              <a:rPr lang="pt-BR" sz="2000" dirty="0">
                <a:latin typeface="+mn-lt"/>
              </a:rPr>
              <a:t>, os motoristas deverão ir de uma cidade A </a:t>
            </a:r>
            <a:r>
              <a:rPr lang="pt-BR" sz="2000" dirty="0" err="1">
                <a:latin typeface="+mn-lt"/>
              </a:rPr>
              <a:t>a</a:t>
            </a:r>
            <a:r>
              <a:rPr lang="pt-BR" sz="2000" dirty="0">
                <a:latin typeface="+mn-lt"/>
              </a:rPr>
              <a:t> outra B e retornar a </a:t>
            </a:r>
            <a:r>
              <a:rPr lang="pt-BR" sz="2000" dirty="0" err="1">
                <a:latin typeface="+mn-lt"/>
              </a:rPr>
              <a:t>A</a:t>
            </a:r>
            <a:r>
              <a:rPr lang="pt-BR" sz="2000" dirty="0">
                <a:latin typeface="+mn-lt"/>
              </a:rPr>
              <a:t>. Contará maior número de pontos aquele que o fizer no menor tempo, dentro das seguintes alternativas:</a:t>
            </a:r>
          </a:p>
          <a:p>
            <a:pPr algn="just"/>
            <a:r>
              <a:rPr lang="pt-BR" sz="1400" dirty="0">
                <a:latin typeface="+mn-lt"/>
              </a:rPr>
              <a:t> </a:t>
            </a:r>
            <a:endParaRPr lang="pt-BR" sz="1000" dirty="0">
              <a:latin typeface="+mn-lt"/>
            </a:endParaRPr>
          </a:p>
          <a:p>
            <a:pPr algn="just"/>
            <a:r>
              <a:rPr lang="pt-BR" sz="2000" dirty="0">
                <a:latin typeface="+mn-lt"/>
              </a:rPr>
              <a:t>1º ) fizer o percurso de ida com velocidade média de 120 km/h e o percurso de volta com velocidade média de 80 km/h </a:t>
            </a:r>
          </a:p>
          <a:p>
            <a:pPr algn="just"/>
            <a:endParaRPr lang="pt-BR" sz="105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ou </a:t>
            </a:r>
          </a:p>
          <a:p>
            <a:pPr algn="just"/>
            <a:endParaRPr lang="pt-BR" sz="900" dirty="0">
              <a:latin typeface="+mn-lt"/>
            </a:endParaRPr>
          </a:p>
          <a:p>
            <a:pPr algn="just"/>
            <a:r>
              <a:rPr lang="pt-BR" sz="2000" dirty="0">
                <a:latin typeface="+mn-lt"/>
              </a:rPr>
              <a:t>2º ) fizer o percurso de ida e volta com velocidade média de 100 km/h. </a:t>
            </a:r>
          </a:p>
          <a:p>
            <a:pPr algn="just"/>
            <a:endParaRPr lang="pt-BR" sz="1000" dirty="0">
              <a:latin typeface="+mn-lt"/>
            </a:endParaRPr>
          </a:p>
          <a:p>
            <a:pPr algn="just"/>
            <a:r>
              <a:rPr lang="pt-BR" sz="2000" dirty="0">
                <a:latin typeface="+mn-lt"/>
              </a:rPr>
              <a:t>Os motoristas</a:t>
            </a:r>
          </a:p>
          <a:p>
            <a:pPr algn="just"/>
            <a:r>
              <a:rPr lang="pt-BR" sz="2000" dirty="0">
                <a:latin typeface="+mn-lt"/>
              </a:rPr>
              <a:t>a) poderão escolher qualquer das duas alternativas, pois a velocidade média é a mesma.</a:t>
            </a:r>
          </a:p>
          <a:p>
            <a:pPr algn="just"/>
            <a:r>
              <a:rPr lang="pt-BR" sz="2000" dirty="0">
                <a:latin typeface="+mn-lt"/>
              </a:rPr>
              <a:t>b) deverão escolher a primeira alternativa.</a:t>
            </a:r>
          </a:p>
          <a:p>
            <a:pPr algn="just"/>
            <a:r>
              <a:rPr lang="pt-BR" sz="2000" dirty="0">
                <a:latin typeface="+mn-lt"/>
              </a:rPr>
              <a:t>c) deverão escolher a segunda alternativa.</a:t>
            </a:r>
          </a:p>
          <a:p>
            <a:pPr algn="just"/>
            <a:r>
              <a:rPr lang="pt-BR" sz="2000" dirty="0">
                <a:latin typeface="+mn-lt"/>
              </a:rPr>
              <a:t>d) Não é possível escolher a melhor alternativa sem conhecer a distância entre as cidades A e B.</a:t>
            </a:r>
          </a:p>
          <a:p>
            <a:pPr algn="just"/>
            <a:r>
              <a:rPr lang="pt-BR" sz="2000" dirty="0">
                <a:latin typeface="+mn-lt"/>
              </a:rPr>
              <a:t>e) Nenhuma das alternativas anteriores.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4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57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376464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Solução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75" y="1268760"/>
            <a:ext cx="415015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67544" y="2257092"/>
                <a:ext cx="3238999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   </m:t>
                      </m:r>
                      <m:r>
                        <a:rPr lang="pt-BR" i="1">
                          <a:latin typeface="Cambria Math"/>
                        </a:rPr>
                        <m:t>→</m:t>
                      </m:r>
                      <m:r>
                        <a:rPr lang="pt-BR" b="0" i="1" smtClean="0">
                          <a:latin typeface="Cambria Math"/>
                        </a:rPr>
                        <m:t>  </m:t>
                      </m:r>
                      <m:r>
                        <a:rPr lang="pt-BR" i="1">
                          <a:latin typeface="Cambria Math"/>
                        </a:rPr>
                        <m:t>∆</m:t>
                      </m:r>
                      <m:r>
                        <a:rPr lang="pt-BR" i="1">
                          <a:latin typeface="Cambria Math"/>
                        </a:rPr>
                        <m:t>𝑡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57092"/>
                <a:ext cx="3238999" cy="855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347864" y="1131131"/>
                <a:ext cx="2149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131131"/>
                <a:ext cx="21494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760398" y="2249925"/>
                <a:ext cx="1473930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98" y="2249925"/>
                <a:ext cx="1473930" cy="783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7524328" y="2293093"/>
                <a:ext cx="1355306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293093"/>
                <a:ext cx="1355306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275274" y="3861048"/>
                <a:ext cx="6401387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∆</m:t>
                      </m:r>
                      <m:r>
                        <a:rPr lang="pt-BR" i="1">
                          <a:latin typeface="Cambria Math"/>
                        </a:rPr>
                        <m:t>𝑡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120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  <m:r>
                            <a:rPr lang="pt-BR" i="1">
                              <a:latin typeface="Cambria Math"/>
                            </a:rPr>
                            <m:t>+3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240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5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240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74" y="3861048"/>
                <a:ext cx="6401387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 bwMode="auto">
          <a:xfrm>
            <a:off x="3775277" y="2471182"/>
            <a:ext cx="692373" cy="3555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6542328" y="2489029"/>
            <a:ext cx="696617" cy="39187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974863" y="5301208"/>
                <a:ext cx="6984776" cy="109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240</m:t>
                              </m:r>
                            </m:den>
                          </m:f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480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5</m:t>
                          </m:r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=96</m:t>
                      </m:r>
                      <m:r>
                        <a:rPr lang="pt-BR" i="1">
                          <a:latin typeface="Cambria Math"/>
                        </a:rPr>
                        <m:t>𝑘𝑚</m:t>
                      </m:r>
                      <m:r>
                        <a:rPr lang="pt-BR" i="1">
                          <a:latin typeface="Cambria Math"/>
                        </a:rPr>
                        <m:t>/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pt-BR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63" y="5301208"/>
                <a:ext cx="6984776" cy="10990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14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5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683568" y="1412776"/>
            <a:ext cx="8077200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pt-BR" sz="2400" kern="0" dirty="0" smtClean="0"/>
              <a:t>A distância do Sol até a Terra é de 150 milhões de quilômetros. Se a velocidade da luz for tida como 300 000 km/s, quanto tempo demora para a luz solar atingir a Terra?</a:t>
            </a:r>
          </a:p>
          <a:p>
            <a:pPr marL="0" indent="0" algn="just">
              <a:buFontTx/>
              <a:buNone/>
            </a:pPr>
            <a:r>
              <a:rPr lang="pt-BR" sz="2400" b="1" i="1" kern="0" dirty="0" smtClean="0">
                <a:solidFill>
                  <a:srgbClr val="FF0000"/>
                </a:solidFill>
              </a:rPr>
              <a:t>Solução:</a:t>
            </a:r>
            <a:endParaRPr lang="pt-BR" sz="2400" kern="0" dirty="0" smtClean="0"/>
          </a:p>
          <a:p>
            <a:pPr marL="0" indent="0" algn="just">
              <a:buFontTx/>
              <a:buNone/>
            </a:pPr>
            <a:endParaRPr lang="pt-BR" sz="2400" kern="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27589"/>
              </p:ext>
            </p:extLst>
          </p:nvPr>
        </p:nvGraphicFramePr>
        <p:xfrm>
          <a:off x="2482850" y="3789363"/>
          <a:ext cx="5221288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3" imgW="1815840" imgH="1041120" progId="Equation.DSMT4">
                  <p:embed/>
                </p:oleObj>
              </mc:Choice>
              <mc:Fallback>
                <p:oleObj name="Equation" r:id="rId3" imgW="1815840" imgH="104112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789363"/>
                        <a:ext cx="5221288" cy="2560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066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64585" y="1196752"/>
            <a:ext cx="8197643" cy="667610"/>
          </a:xfrm>
        </p:spPr>
        <p:txBody>
          <a:bodyPr/>
          <a:lstStyle/>
          <a:p>
            <a:pPr algn="just" eaLnBrk="1" hangingPunct="1"/>
            <a:r>
              <a:rPr lang="pt-BR" sz="1800" b="1" dirty="0" smtClean="0"/>
              <a:t>O Google nos fornece uma ferramenta muito poderosa para tratar de questões de cinemática. http://www.google.com.br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1800" b="1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95" y="1916832"/>
            <a:ext cx="845258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1402871" y="2637970"/>
            <a:ext cx="433387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30062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48386" y="1196752"/>
            <a:ext cx="4903734" cy="460375"/>
          </a:xfrm>
        </p:spPr>
        <p:txBody>
          <a:bodyPr/>
          <a:lstStyle/>
          <a:p>
            <a:pPr eaLnBrk="1" hangingPunct="1">
              <a:buSzPct val="96000"/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tx2"/>
                </a:solidFill>
              </a:rPr>
              <a:t>O que vamos encontrar?</a:t>
            </a:r>
          </a:p>
          <a:p>
            <a:pPr algn="just" eaLnBrk="1" hangingPunct="1"/>
            <a:endParaRPr lang="pt-BR" sz="2000" dirty="0" smtClean="0"/>
          </a:p>
          <a:p>
            <a:pPr algn="just" eaLnBrk="1" hangingPunct="1">
              <a:buFont typeface="Wingdings" pitchFamily="2" charset="2"/>
              <a:buNone/>
            </a:pPr>
            <a:endParaRPr lang="pt-BR" sz="20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84" y="1700808"/>
            <a:ext cx="832462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26369" y="6380441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96000"/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  <a:cs typeface="+mn-cs"/>
              </a:rPr>
              <a:t>Damos um clique duplo sobre a região desejada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pt-BR" sz="2000" dirty="0">
              <a:latin typeface="+mn-lt"/>
              <a:cs typeface="+mn-cs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681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70901"/>
            <a:ext cx="8251200" cy="46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601167" y="2924944"/>
            <a:ext cx="684213" cy="288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74341" y="1196752"/>
            <a:ext cx="3913683" cy="508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2000" b="1" dirty="0" smtClean="0"/>
              <a:t>Consigo Achar minha Cidade?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36932" y="6431280"/>
            <a:ext cx="26642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2060"/>
                </a:solidFill>
              </a:rPr>
              <a:t>Clico em Como chegar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11703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612" y="1196752"/>
            <a:ext cx="3942184" cy="50800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Escolho partida e Destino</a:t>
            </a:r>
            <a:endParaRPr lang="pt-BR" sz="2000" b="1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80" y="1769289"/>
            <a:ext cx="8460432" cy="47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503670" y="3398018"/>
            <a:ext cx="971550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1135" y="4248642"/>
            <a:ext cx="2051050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3882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544" y="1340768"/>
            <a:ext cx="8084096" cy="432048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 smtClean="0"/>
              <a:t>Qual a Velocidade Média utilizada pelo Google no referido trajeto?</a:t>
            </a:r>
            <a:endParaRPr lang="pt-BR" sz="2000" dirty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76808" y="2204864"/>
            <a:ext cx="7467600" cy="820688"/>
          </a:xfrm>
        </p:spPr>
        <p:txBody>
          <a:bodyPr/>
          <a:lstStyle/>
          <a:p>
            <a:pPr eaLnBrk="1" hangingPunct="1">
              <a:buSzPct val="96000"/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tx2"/>
                </a:solidFill>
              </a:rPr>
              <a:t>Distância de 94,8 km</a:t>
            </a:r>
          </a:p>
          <a:p>
            <a:pPr eaLnBrk="1" hangingPunct="1">
              <a:buSzPct val="96000"/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tx2"/>
                </a:solidFill>
              </a:rPr>
              <a:t>Tempo gasto 1h e 18 </a:t>
            </a:r>
            <a:r>
              <a:rPr lang="pt-BR" sz="2000" b="1" dirty="0" err="1" smtClean="0">
                <a:solidFill>
                  <a:schemeClr val="tx2"/>
                </a:solidFill>
              </a:rPr>
              <a:t>min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endParaRPr lang="pt-BR" sz="1700" b="1" dirty="0" smtClean="0">
              <a:solidFill>
                <a:schemeClr val="tx2"/>
              </a:solidFill>
            </a:endParaRPr>
          </a:p>
          <a:p>
            <a:pPr algn="just" eaLnBrk="1" hangingPunct="1"/>
            <a:endParaRPr lang="pt-BR" dirty="0" smtClean="0"/>
          </a:p>
          <a:p>
            <a:pPr algn="just" eaLnBrk="1" hangingPunct="1">
              <a:buFont typeface="Wingdings" pitchFamily="2" charset="2"/>
              <a:buNone/>
            </a:pPr>
            <a:endParaRPr lang="pt-BR" dirty="0" smtClean="0"/>
          </a:p>
        </p:txBody>
      </p:sp>
      <p:graphicFrame>
        <p:nvGraphicFramePr>
          <p:cNvPr id="174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18437"/>
              </p:ext>
            </p:extLst>
          </p:nvPr>
        </p:nvGraphicFramePr>
        <p:xfrm>
          <a:off x="5755704" y="2377480"/>
          <a:ext cx="2304256" cy="90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ção" r:id="rId4" imgW="1028520" imgH="406080" progId="Equation.3">
                  <p:embed/>
                </p:oleObj>
              </mc:Choice>
              <mc:Fallback>
                <p:oleObj name="Equação" r:id="rId4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704" y="2377480"/>
                        <a:ext cx="2304256" cy="908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06242"/>
              </p:ext>
            </p:extLst>
          </p:nvPr>
        </p:nvGraphicFramePr>
        <p:xfrm>
          <a:off x="1147192" y="3169568"/>
          <a:ext cx="3384376" cy="181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ção" r:id="rId6" imgW="1536480" imgH="825480" progId="Equation.3">
                  <p:embed/>
                </p:oleObj>
              </mc:Choice>
              <mc:Fallback>
                <p:oleObj name="Equação" r:id="rId6" imgW="153648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192" y="3169568"/>
                        <a:ext cx="3384376" cy="181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/>
          <p:cNvCxnSpPr/>
          <p:nvPr/>
        </p:nvCxnSpPr>
        <p:spPr>
          <a:xfrm flipV="1">
            <a:off x="4747592" y="2593504"/>
            <a:ext cx="864096" cy="21602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171528" y="4105672"/>
            <a:ext cx="396044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 gasto 1,3 horas </a:t>
            </a:r>
            <a:endParaRPr kumimoji="0" lang="pt-BR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5705"/>
              </p:ext>
            </p:extLst>
          </p:nvPr>
        </p:nvGraphicFramePr>
        <p:xfrm>
          <a:off x="2705621" y="5833889"/>
          <a:ext cx="36972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ção" r:id="rId8" imgW="1650960" imgH="419040" progId="Equation.3">
                  <p:embed/>
                </p:oleObj>
              </mc:Choice>
              <mc:Fallback>
                <p:oleObj name="Equação" r:id="rId8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621" y="5833889"/>
                        <a:ext cx="3697287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1075184" y="5113784"/>
            <a:ext cx="6624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Velocidade média utilizada pelo Google</a:t>
            </a:r>
            <a:endParaRPr kumimoji="0" lang="pt-BR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24751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8316417" cy="46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35888"/>
              </p:ext>
            </p:extLst>
          </p:nvPr>
        </p:nvGraphicFramePr>
        <p:xfrm>
          <a:off x="3563888" y="5892800"/>
          <a:ext cx="29289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892800"/>
                        <a:ext cx="29289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457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82078"/>
            <a:ext cx="8352928" cy="46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35888"/>
              </p:ext>
            </p:extLst>
          </p:nvPr>
        </p:nvGraphicFramePr>
        <p:xfrm>
          <a:off x="3563938" y="5892800"/>
          <a:ext cx="29289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5" imgW="1307532" imgH="431613" progId="Equation.DSMT4">
                  <p:embed/>
                </p:oleObj>
              </mc:Choice>
              <mc:Fallback>
                <p:oleObj name="Equation" r:id="rId5" imgW="1307532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92800"/>
                        <a:ext cx="29289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8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800100" y="1298243"/>
            <a:ext cx="7948364" cy="16987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pt-BR" sz="2400" b="1" kern="0" dirty="0" smtClean="0">
                <a:solidFill>
                  <a:srgbClr val="002060"/>
                </a:solidFill>
              </a:rPr>
              <a:t>3. Corpo Extenso</a:t>
            </a:r>
          </a:p>
          <a:p>
            <a:pPr algn="just"/>
            <a:r>
              <a:rPr lang="pt-BR" sz="1600" kern="0" dirty="0" smtClean="0"/>
              <a:t/>
            </a:r>
            <a:br>
              <a:rPr lang="pt-BR" sz="1600" kern="0" dirty="0" smtClean="0"/>
            </a:br>
            <a:r>
              <a:rPr lang="pt-BR" sz="2000" kern="0" dirty="0" smtClean="0"/>
              <a:t>São corpos cujas dimensões não podem ser desprezadas comparadas com outras dimensões dentro do fenômeno observado.</a:t>
            </a:r>
          </a:p>
          <a:p>
            <a:pPr algn="just"/>
            <a:r>
              <a:rPr lang="pt-BR" sz="2000" kern="0" dirty="0" smtClean="0"/>
              <a:t> Por exemplo:</a:t>
            </a:r>
          </a:p>
          <a:p>
            <a:pPr algn="just"/>
            <a:r>
              <a:rPr lang="pt-BR" kern="0" dirty="0" smtClean="0"/>
              <a:t/>
            </a:r>
            <a:br>
              <a:rPr lang="pt-BR" kern="0" dirty="0" smtClean="0"/>
            </a:br>
            <a:endParaRPr lang="pt-BR" kern="0" dirty="0" smtClean="0"/>
          </a:p>
        </p:txBody>
      </p:sp>
      <p:sp>
        <p:nvSpPr>
          <p:cNvPr id="77" name="Espaço Reservado para Conteúdo 2"/>
          <p:cNvSpPr txBox="1">
            <a:spLocks/>
          </p:cNvSpPr>
          <p:nvPr/>
        </p:nvSpPr>
        <p:spPr bwMode="auto">
          <a:xfrm>
            <a:off x="2374715" y="3185798"/>
            <a:ext cx="5712718" cy="51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000" dirty="0">
                <a:latin typeface="+mn-lt"/>
                <a:cs typeface="Arial" charset="0"/>
              </a:rPr>
              <a:t>u</a:t>
            </a:r>
            <a:r>
              <a:rPr lang="pt-BR" sz="2000" dirty="0" smtClean="0">
                <a:latin typeface="+mn-lt"/>
                <a:cs typeface="Arial" charset="0"/>
              </a:rPr>
              <a:t>m automóvel </a:t>
            </a:r>
            <a:r>
              <a:rPr lang="pt-BR" sz="2000" dirty="0">
                <a:latin typeface="+mn-lt"/>
                <a:cs typeface="Arial" charset="0"/>
              </a:rPr>
              <a:t>em relação a uma </a:t>
            </a:r>
            <a:r>
              <a:rPr lang="pt-BR" sz="2000" dirty="0" smtClean="0">
                <a:latin typeface="+mn-lt"/>
                <a:cs typeface="Arial" charset="0"/>
              </a:rPr>
              <a:t>garagem.</a:t>
            </a:r>
            <a:endParaRPr lang="pt-BR" sz="2000" dirty="0">
              <a:latin typeface="+mn-lt"/>
            </a:endParaRPr>
          </a:p>
        </p:txBody>
      </p:sp>
      <p:sp>
        <p:nvSpPr>
          <p:cNvPr id="3" name="AutoShape 4" descr="data:image/jpeg;base64,/9j/4AAQSkZJRgABAQAAAQABAAD/2wCEAAkGBhQRERQUExQWFRUWGBcaGBgYGBweGxodGBwdGBcYGhoYGyYfHBojGhgYHy8gJCcpLCwsFx4xNTAqNSYrLCkBCQoKDgwOGg8PGiwkHSQtLSwsLCwsLSwsLCwsLCwsLCwsLCwsLCwsLCwsLCwsKSwsLCwsLCwsLCwsLCwsLCwsLP/AABEIAMIBAwMBIgACEQEDEQH/xAAcAAACAgMBAQAAAAAAAAAAAAAEBQMGAAECBwj/xABHEAACAQIEAwUGAwYEAwcFAQABAhEAAwQSITEFQVEGImFxgRMykaGxwULR8BQjUmJy4QeSovEzgrIVF0OTwtLiFiRTY3M0/8QAGgEAAwEBAQEAAAAAAAAAAAAAAAECAwQFBv/EADIRAAICAQIEBAUDAwUAAAAAAAABAhEDITEEEkFREyJhcQUUMpGhgdHwFULBM2Kx0uH/2gAMAwEAAhEDEQA/ALbw7BXLZfPGWFMrzPPn0im6oIrSx8gPv+tKx7sadR968tau2TYJiAR0iszmDt+prd/XYT+ulZat907A6+lJLUs1b5CNY1/X62qG/b7wYT/c6b9KlbEBO8fdA1MaUuvcW9rcVLYJzLPtNgs7EHmdD8KfK2F6hDMQB8dtq5uXwpAG/Mctf186wtMHQAfEHoKx1ViPL6b0JFE2FQzMa+fw25URcEHcDXT9frWhsJc101kacjHjPn+ucuIY5YcA6qdvER5HX5Va+kze4UrR03GvLXQ1JfaOcT9dI9KAv6j5aEzPp+tTXVzHjmN9Rr5T+vGq5tBUG2FJEEyJnw0ostM/rxpZYv6EAzudfvp+prdvEafr6VpCS2E0TsmpknfTX4b/AK1rCkNUS3w0GOvPpUwUHahQsLJQRNdhxMfWoSYG9A/tOu8DX8zPrWj8otxndWQYqG4SY9K5tXgRrWMYH96zlqCI9T4URhm+NcAedSIkNWSVOyjtl0Iob2W/OibjxPrQ5bU+lOaTEmRm38q01c424VttEyFJ6mQDEDmaQ9mlvTce8bhHdChj7umZtB5j51j4Wllpi3tTgkXEWrgksx7y7zHuDXQS0Cf5qfqZyqRAygGDsTruPXWlvaPia6211LICsa9/OMhnzBoTA8Sv4hhlgW86sxGmhA7s+Eax4bVTg3FWNPXQmxGMw9oEoJ5kySxO4XUZivPpQvEe0HtbSZDqCC+nKTp0A0k+FFca4Wlz2ly5AyxlhjJMRr5tGg6Uj4da9kFuE91RDZdRmzbNyPd567jpQoQatbj5mnQ+4fw+VVj3VIU5SAToSdSw6HToKV8cAW6tmWydwkD+FZJERG+unSjeLdoCcOMmrOdAupCSRJjYmKrVws7M1xmZhlEHczyHQAAfKngxtvmkLJJbIMucUvFmyHKsmB3jGu09ayphgwAM14qYGiq0DTSIjlz61qteWHYi5F7znNA01/R+W5qUSBpqPDw8jtQNq4CRoByM/A6bzHL6URxDiCoyLHva6EaRzg/asIRbQWSC1PlPXXSNfjQeIxbR+6Gc7eA9edZf4mioX95I0ggltYOm51ihsDeN95DZVX3lG5P8JOyxzA18a1jHqNsOxmBFy2VuCQYkctNaQcLa5bu5GYNnjJGwyjXbYAaVaGT4f3208qAwWATDpoBAzGee8tJjzrSK6Cs5x18WgSQdidBMjc/KqZhOOXWLBHBzMDGpgdNBy1+BqycT4c1y3nZipKgZR+FD3mA9NNalwHDUtvCQFIGVQu0aGT151aiooV2KE4xfe8gsiCQRBGmmhYnpvpVjt23VR7U5m0BK6DXXQbwNvTpSzC27nt84tLJYIO8e4g/ER1NWK/bBn561nkWiSGtwMETy1Mkcx8eexqO6pVgDBJ/2Osa/3qcp7wjUidxv0/01DeTNz7wAmDpPQA7Vg1oWjBiSM0ifL0Gn65V3ZukyOkDQaT4TQ9u03wPP/fQ6j4UVw1CVIiJYx4iTr8prfFjbIlJE6XI5ecjap7byDGn63rRsaSZkfPyrLKNGun2rt5KMrs5fEAga6R+vpQQ36/rWfrXbJB5+mlCi+JOsA789utcuRvqWkMbMx0iftUubX5/ahLN8aaj1+Jom04ZyNO6NvofkaxVsZIXievyqC9xq3b991SN5I/3oXjrMLYIbLrqYk69PrPhVIxHD/aO7+0/dCB3hOp2Cr1Mzr5860jC9xWeinFghWmQ23jpOn1qQvApVhLC2wqg7DTMdTpJOvrXPEOMC1kUCWYEjw6aGPqKxV3SLIcb2rt2Wyvo3Tcgn+KNAecST5UDjcfaJebhcMuZYuEHMsr3gNFEnQcz5Ur4p2bvXb8qpgwQQQBruYGkyCT6UfwLgduwpa9dWd4YMMsbMRvm10mulQio2tyLdirh1i5+0rlUE24DGZEjbTTQHYb6Sad8CxWW7csQVILOgO8Me+NNDladfHwpouFNm27CHzHMO4cxzadZnXc7TSXtNgLypZuWyG9mrQ1sGYPvyxJERt1NZyj4hSdBXaO5+6JK5l0kSR/0xr/vVVbixKIIIUBoE84gNtyUxHKrmuJW7hww7ysoInrIAB8cw2pVxexbNtywRTbGVMu7aE5dOQgH49azw6aNFTA8fjrdsSmt1FCiF7oEagz0Jj0pRhFAGdhIzjnvGrADnp9R1qbieC9latEsc15Q2Xoq7fEmY8KNwnZ0XELIWIVJJ0hn0OVeiiYzHfWK64qMVZi22wG/jrjsWgwdtOXKt1G9kSZMGTIzVlVS7Cs9Kt3ANFgldNOR6b6b7bUk7QcfRbUq6+10Cg6neDpt6+FVfC4+9hRkth/aXcpGcaCfeMH6nxqPh2CbF4hiQpUSGIOig6T4np/alDDWr2Kch92bzObjXO9qASDz6AbDz/tVsw+GVAFQBQOQj47fPxqv4OwMOiJYcFQZbMOfM+7NOsGjZZLZifADy0FTJKwCjuB9qW8ZvLbUKdEYyd9FXvP8AIR/zUazQ3jM/Ia9I8aqfajjypiNWkKCiAbZiAzs3gO7p1HgaqKEMcVxNryBk7gbQAxmkkRmHI7kDw1ozhdjKNTry1170Fj5kn4RVW7PceCWWzAsUfNMTJO8fPfrRPDeM3WuNLJlgMYUwgGwn+LQSdqzmmmy0WbAcPWzOWZZixJ1kkHrXV273oPOP186GXGrmBJ1A67TufhNS3SGKHlOn9/l8axXmK2CWYRrzGvXUzUF2xEgeH609KJcazAgDedec6eVcXboghTqI9Nht0rqWJdTJyAAMsbDr4zoB89/0GWFtQuh16xHhtSqziM7uIU5SRv0JUbaf7Ut4vx90ZLdsgTLE/wARU+74Dqa3xollsuPoBMSdPI6H1rZWfpt96rXEuO3FtggKIjMSdpOjAfwzR9zFuzottgYQPOaA0jQERqK1a7khtxoYyNI5Dpp86Q4thDkLprptrz8qdXmPdzATziY66T4z8KUPfnPA2dl+gn46VzTiaRYsweBvXbwe53FCkBgZ06BeWm5rizxa4bzlSzWkbMWUbhQYBPMkmI8Ke4UFsw5DTwnw8KP4WirCKoGhMRy0n5n51mmk9imU3EYnG5XYi4yXRmnKJCxOnQRy8Kks8MIw6YhrkIA7Ek65mIGm/TnrXo1u2BI8Z9Kp3aLgLiWsaoXDPZB3ZTMpIgHrWuj30JF/ZM3Hm+7SqyoBEtrHM7Rp5zViODV3lgsRHuyZPj0jl50Bwzilq8WW33IIJtkQwJ94EeYmRO9M7F8T8NfOuPImpmi2FPFe0dxCFsgkgmO4e/yBE8t4jc+FQdmuEPPt7zsCz6jQzr3j4S0fCuuLdp7ax7IhrpUa7qvIyesTpSjH9oHud4NkBU90DfJ3oYjmdNtgBW8E6pKiGXDiTIqC7ezQMxKiYOYZYIB1gH6mldvtkpORE/dKYUbaKpaT4dBvA8a3iuMJet21eDmAzrOVpADZYOsH8utR8U4RaSwLgUIcxZg5GZieRPkJyjw6URSW4MQLxNsPmCz7J2zDT/hv+IATsDHwrgcVU2WDS7sHHIZRAAPlvoIJ8q7xnE1cKDGUcpMGTJnTSSfOFNKr6KDKNoTt06T8vjXTHHFvbUhsbYu5+14xV1KyqgAfhUagD4/GrJ2uxC2ktqBlbKG7sZTGip4hd4qr9m7uW9myFzDQJgTEkk9AJNZ2j4k127L5gIlQwIgEaQOQMU5YVa7IXMBXszsWYgljJMjnWUbaxbW1Ch10APug76xPrWVFjoH7QcVvX7iWxbIYr7o3IPPwB8dKtPALKYLDD2pVWbUgGTpyHU1mGsWcLbv4oN7TMGMwdQeX28qpXCUuYx87EKiS0wAEG0b67/GtKxuNJ6Lf1fYi5XfUvT9qldCVQggj3wVnxUCSdqd2H7oI5gHn8p1qjYfBBrllhcZgxiTq7RMKAZyqANTVt4ncKWXNuMwWROwjc1xZGk9DdLuA3+PKrMDMr3gI1YiAub/miBtrQuL4R3bWqsZDM/VnJLT1EkwtVO17S/cDZizd2c3Mk5QB4Rr6V6VwLh7W1i4F0MIBrCjbfnVvy0Ihw3Z61bQjINRrty6/Cqt21xORCtpTuJCqSIII72UbaE7iTGoma9AxIEdf1H96857c2RbfP+FhDaTBHut15mYINc8JJ5Up7GqWmgjw2MxNvJdyzZIhpEMDmbWNJhcukSY01NemYAhlRo3+2nrtXlGGwYupathpYH8JYFu+xyyQBGpE6HUaGIr17htjKijePl5etdGbkUly7k61qbxuPWzaZyrEAHTmSNY/XjQfDuI4Rrdu68SyqWYswExrqxC6HlTDH2ZtsCTs30NVhVY4DD2mZktspUHMIYs5UiAJ2J3rqwvmbMXoPb7cMCMy3bEwScl8Zj1gB9SfvXnN5LF+5KEqB3Y9oICzoo1ksT8zTe9/hmvtAq5lWTJdZhV3dj7MZfAHWuG7BYYKSzsX/DbC94g+7IyaE7xyBrrjHToSP7fBMJezBnlRkAC3t4gknwnQeVM7PZCyzd29cXKAIDgiB7u486qWC/wut3CwJyRtIWSOsEDTxok/4PJyu/JP/eKlw70Mt47IIUKi/egzqGXn5LUVjsOiElb94SSTJU77/hqp/wDdHG1+PgPpdrP+6u6NsS3+Y/a7UeGvQX6l6sdnwm11z5gfYCh07OuLmdcQwMMPcBgNE7nqB8KpL/4ZYhNRiW5bOw8OVyo37IY1AxTGXSE3Iu3IEcpzf7UvAj2Hb7l9u8LvKQTihqAutoankff308t6U4vhd20sHEAg3M0m227cpDxvVYsdisfcOb9puHQd43Lh3nSYJ2PzrWL4XxFbhtNjLhfJmjO0kExpKT1p+BHt+Qt9x5jexl3FsLq3LdtxOVwrK25GoEyJ+QpTiL2OsnJNnEKojOgYbHKRB0JnTSoBw7idmSuJeQgLCZKqNs2e3AAk7nrVa4u2LtgXWuvmKkqe7tqDELHWn8vj6x0Dml3GGNxAt21GTK+c7gjKG5AbbjnXODCwCX1OeVn4anYE/Sh7wY/spu52n2EhgCAGhpAjQHw5VZeP8KtFJsWQcplyugA10kEiNj1+dYZFGEuVIa1VgNziOe6t66JGi7rrpoY5jMJ9BNO+LcdV1hbluTpBy6AiG3OuvTrVHweGDXVVtj99j/bnpVrwXBMI7t3YUEr3mYGdhO0HQnpWclFbjEWMtIhy+0VwTmLKSY01AG3r+jvEXLWS2LeaQDnLaAsf4ROwphetWhfC2rduFM82LahdZnrMbbSai7RN7XFZFGWMqR489vE1cZ6ia0GHAGKWnYHKPxHQ6EDQ8zpsAep1qS1wM4xzcDRnLPMzlBlbaxvsCem3qt4qDa/cAkiZOwnkPkB8KLwnaI4a0wsjM7aktssaf8x+WtTNtxuILfUZjBYa1CFrIKgA5lXNtqTOuu/rWVXDwRGJa4zs51YqpKydTBCwayuXl/3Gv6FmxXB7l5bC3MqoiqLgHI6aATz29a4tcPtYUsNSbnKBlC7Zp2AHMnpQOF7PXrajMhdAxb2ZeX8JI97lp8qJayuKY5mcson2cZVAGhURuR8yKpp1adr0IU1dPRkVri6Wi/sklUUrbI1LMdZ5HrrXXDsbme414gd059Zy9U130BOnjROH7HICLj3Gf8WVYEkiRtyqpcRwN27fKIB3pIRD3YB70sdN9PM1zycZOkzTVFj7JX7bPcdR321MDuoPwp55QCY+NWXE9orSZgXBZRJUany0nWqrwzAYnD2iMqEnZF2B0947nfeam4NhM2Ka48KFAB6O+5iTrrWcZJyeuhVFww2L9oivESJAO+uo+X1qsdssDnt+JDR8Ka4zi6iLalSxO7AxoNQOU+ulIuN8VPspZVVS0LlOYnlJI01PSlKDtSKi6EnZTheUpOpBka9GBPyB+Fem4PDnXnsB6dPifhVG4OAMn9cadTy+etegYIaDU/rSnC5ZLZMvpBeMkrbcrEwTE8tj9RVTXiAfA2RlJNoZyPdViHJy67xv5xV34mQLbbnTYKWOvhVIuYwLgdVEorKu8ks7iIiJ12r1eGVSfsc89kKcP/iZhAQIui0QWdSilncmcpbTuTE+AjnXD9u8JevI7l7Yhi5S1qWJ2GvTnXmKCpgK2WeRp4aPbcN/idwxGLK10MQAT7J9hsPf2owf4tcP/wDy3P8Ayrn/ALq8JC1hSo52LkR7wv8Aixw8/wDjv/5V7866P+KnDueJI87d6vBYqHEjumjnY+RHu+I/xS4bcUj9q8YyXQTGwBjTWhm7dcOZHX9stw51BS6AORGq7RXz+tSimsrQvDR9EHt5wsK4TGW0L8wDIPUZrUCq0e1OEVrjftdpnHdtXD3nM7szezHdAkBfGvGWrMlVHM4h4aPWU7U4a7mN7EIZCLlDKoYTHeOTluTy1rntXjMCcIBYvWnusSSqspIEaKAFEADlPWa8lYRU/DR+9X1/6TVfMOTqheGke9Y/gtp8JgSVXO1uwpLCTGRdY8N6ztFxRbCG1bB7yBiQBrmMEgQdYBM7UHi+LIMNhFuzISyEHWUGhgR/CY5DfWiuEcLS41q4zM1xydUkALAgsTyG4j+IVzZ0lPzdgjsC4HhCYW1duX7mV3WEbmM2siRmznTXYU2wnCkuWsoCi2QMxXUuRoe9/DMzG87713xHggxHs7SMRattqw1JII7pY6zrrQlvFraKYa05Cw0EgsxJYiOUCZM+FcuRuvUpIkuYRLAe4EChFOq8wBME/rlXnlq8zEuZJnMT4k9fM1de1t9rWFKH8ZVQeZHvMfl86r3Z7hoZbl1wWt2xoJjMx2+EzWeGXJFzZc9dDb4UuTcuHMxyd0TPe0A05jSiLjAHvKCFDAKCoC6bE+7zE7knSg/2pVTSfaA6EbAARvuT/euMRhiwRQB3mkRPOPjHhtXRKTM0gW5jmJJJYn+o+mxrKfr2cRO6wWRPvXIPhIAgacqyuT5qBv4Mi9YS+t1Q42j58x6bVV+0N9DeZUV1YDNcuDQQBok85I+NHjErg7kMf3d0kj+VuenworiF23fb2B6Bm00HIb89dN6iM1B2tn/PwZpcyp7oW8ExBt2Ct6S7aqo1OVh3QNdBrEnn1qDszcR7125ooJ9nbA2ypuV8Mx+QpT2sxhtXvZI5/wCGFdiZIE/LQn/N5UT2Hw6FcxAJQsFPMZt/oKzyryOfctb0WfECVOUwYn5UvwvGbFtM911zL5EzGw5yR9aVdpe1xtM1q2AzAasfwk7D039RVOwGEuYh4UTB1E/EmPrUYcLrnloi5S6IvXCOINjnYQqLrOxfKYhQdh4nxrnjqsz+yTKttFXXpvt4hefXxrrD4NMPaJtOocwHIOyr74QdajxF1UQEAkEzqdSDrBnwitZ5U6aEo1uS8E4fopkqVf6669ZJirVxjEtaw7urBCADmMaa66VReG8d9oUCCQXAJ2AyxJEcwBVk41iWe25Kj2QEhm3LcoHh5a1phn59SJLQyz2uRbL3WvyCYUBRmUx7sE+BM8qrA4sLthXYyoNxbadM7MS7cp1jwFK8Fw8XQwCsYktruToI9ZJrLKEYdLdwEBVbKNPeLHVjtXq8L9cu9GE9keepU4NDq1Se0rO0dCi3sidTW2NQreFaN8UcyHyS7ExNQ4g901MlhzqEcj+k/lXN7BXCp7jfCpeSPc1XC55K1CX2YoU1IDXf/Z1wbr8x+db/AGJ/4TQpx7ifD5lvB/ZkJNbLVlyyy7qR5g1otVXZi4uLpmnNT8M/4q/83/SaGY0Tww/vV8m/6TVR+pEvY9g4lw4jDYQu4mbcW4gqrICzTznr6UbisZbQZ7NwktILZoE6AlViT6dIqvdosZeuWcOXQFVFkDL0yd2dd9J1oq7x6e7ZtXFLZZ0BbT+GBpI6feo4tPxF7Ew+kunDuLqcEXDAFVIk92GGg0E67aa8qp9njL2Xa6e8zDKM0mI3gjYEnzgVzZ4liLtsWksHulmYxzM66gBYk61Fe4ZfOXOQggKoEkQYAiORMczOtYRp3YMg7Q8Ve+yZmJAWYIA30JgeXOusDiHbDtYQaswLACe6B+Z89qX4nD5brLMwYny0mrLwbidjCvcJBaAADoSSeWhgaT5aUsvljSVgtRY3D8qElgF01ZYMiTA35a+OlNOEcLJaGIBNsmNQV1WFHOd/nWuDYRrzNfuBhZDl1VebHYARrGg9K3jONrbxTtcUOQVGXYqAsmY0JlviKwnNyuK3KSS1K3j8A1u4yM0lTBIfT6VlMv27PLC1a7xJ57zry61lTb6muhY8Rct3Edd1CtFwA6MOjH3vMdKF4PivZIGxTEPaVnA6gjQzzIGgFZZ4neFpF9kBAG+keh67TSLi2JuYp/3keysGbjKdCfwoPAc6jFBu4NqvdfzUynJfUv8Ag7wvBXxHtbjt3yM+TxJlQx15GYplguHXElBdPtFyswCgKNJCiNB19BTngl4vaUhMkgEnLBMzsPLmeu1D9orpt2iUGp3j5lj5E1jPJJy5DVJblPxBD3G7+Zi+VBAEljDOfGdvtFXS5h1sKttFVUiGcmOW3UsflVM4Mpt30JlgsHMqnQsDlAnxkzQ3GLlxrhGdmUEhNTJA/EB966JYudqKeiBSpWW/s3la4690hcyqJ5T3lAmYndjvUvakd0bb6Vz2N4cLWGDBYa5qSdyOVA9psVlhjruoHifzIgeVcctctI1ry2JsFhIuSrd6IAmAJ1O31phxTizFLdoEOR+LUAfhEDnrsTVb/b7lsDIqlm0Gsnq3psNaPOANjLcuDOzDqPeI6Dp4/Cu2Malb/Qx3iNeG4K5ka4mhXULuSw0k9AN61h7jjCj2iljLQ5A01bb15DxptwsZcOFRNGGozdRqSx3IHQUFieICzhsgylgXABk6s5UnoIXYV2cFmuc77GeWFRR5NbHSpLOFYk901wuEYIbwmFYLtpGgmf6mFaXicSpJg7wYPoaqV9Drw+H/AHtr2Jb+FKe8Imh2xOTUaeVMxxILbVbbEAawRqTzLEDvVHfwS3kDkBLnQKYI6xsDPSo56+pHT8s5/wClLXtf+dvvX3H3Bcd7LCPirgDsrIqhtR3gSSRz/DXWC/xDxjkm1ZLqP4bUj/SPvUfDLeayLLWy6i4HKj8UAADeeQ5U4xnGmsBUuJcsjdVVMqx/LG48jTwZoRT169jp+I8HxE5R0tcq3a/ywf8A7xXBBxGFgc81sj/qBovCdoOF4lSt3DWQx2OQA782tww5bCo7fbJIgtd/yg/V6B4pxvB3ffwwc9Sqof8AMhBro+Zh1f4PL/p/Eb8v5QBxvsWuU3sESRmINuSY2jKxAJmYg78jyqqtazSIyuJlYiY3gcj1X4dKsCY5bbZrHtEH8LOrr5agGPU1BxS6mJKs6hLg9513fpm1iR136zpGc8mN6xdM2xcJxC8so2vdCCzh2cwilj0An6VLw8xcHk3/AEmrJgLosqxtt+8MEMeo3nKefPyHqqThdw3DcaDJYkiTqwPhtrWWPOnLXY6M/wALyY4R5U23vVUvyevcdCrhcJBUBxbYMs+97OGLA7ggRImIPWgMVx5lcGyxPMkLyED5wJO+sUlv4W7ibVp/bK+TIhBJXLCwBqACNeXWjl7Ofui3tRIgHUZfABv15GnxDxynbdnnPhc+ONuLSGtjjSgOty6sMEL6EliVBZJGwzTtzPSheK9pnuglBlTQSR10AH8PPx+FKMFhVuXxbRTlMiW3HVo8NdKsuO4RbtWCzGCF93qyqTGnSRJ8CK57x436mGrKdu8tqDv1PWDTezhSyLdYKyDu5QYygc22nT4yKSLiihkH4id9DUOIxRnLbljy6n0raeuwj03h/FLSYW4bOgUNq34mAkGT9KodrGpnZ7uZ2YFgP5jPvfEGl1nE33tizmKKWjLGrZtTPMgDWnfBsAllrrXIYJblQyyC3L5zpXKoLHzPuVdkZF4/+GR4Sy+WgIisrnGh7lxmcDNMHKNNNOXlWVY7HfHeKqSLdkO106KRsORYDnAqG4TZtrbzrbTXJK5muNrmYg85G502jrUnZDEl7ty8wlzIMD3R+FVG8aCSadcY4baP7y8CYBCWw0ST5cya44tY5LH/ACzfdWV/gvHnsFlM3tdhqZ8N/wBAV3jnW+bme4VOUEj8KLuR4nQGpOCYaGYZ1sr7pQEFszd3U9eVcdrHtWVWzM/ibm2h7qzG7NBPgD1rSbj4lR3Mta1COEYwWbeQxmcZgJObQABddoUAA7aGmK8Ptdy9CqMnejlA0A6/3oPDYNL9tZVlYxJk5j1BPKhMYWs2yUI0DCQ2gEbwfxCRrWPMnJpaMtOtwvFdo2GVUMTMgxI/hHgarPGuJyQbrxBaFX4COsbT1rnFFUsK8MZPdPIH8THq35VBw3ANduLfeMqmIY9BpOmm9dEIxjqJzbNYW2LAF24klhCKDIQROnj40TwXE2cQbpGgUKADyzEyx6aCPWue0mHDAKXGbuhEHlB0HMmBrFS9kuGNasXlOYi44UMg10Gpk/hEmrclyOT3CJc0uqVZRyUTpptsOXoKWYp0/ZkZiFQo+wk/8RvDbWisFelDaRYIHpGo1PU9KBxOEH7EAzhe46/1HO50HJQKrgI+aXsGaVxRRsPhFPCLzkmVuJGm5Lnnudp9Kplz3qdnjLJh3w8aXHRp8BBI85UfE0nvWzNd7JSDLI2ppgGuBlxWYn2eXSP/AAlItkT5cvXel1lJUV6NwrgjNw8HKcj2CGPdO9rMviO8Z9KcIc1lSm400HXeJYeAG1POUkek0Fe4VZxIXLmUTMCI9PaOFX0Bqv3sSMtgsdGtJ5agb/GPSrV2XK3Fa2WAZQWWdmUasB4jfxE9K87ClLLyT67H1mXPP5BcRg1cfrV7eq7fnT2N2OyuHQSyW/NibjH5Kg/ytRtjhNpVlLXl3UQ+fdUH5VYOHcIW73SnenuztpvFB9pMBetqwtdx01gqGzQD3QCy6nlqK658LkTqLPKx/GMTXnxu+6d/sJnUnu+zK/1M5Hx/tUrcIEZiCT5nT1JqlHt3fYmLjab/AP26iPMe33oux2uutbYZ3zL3jFpJK6Ax+9MQd/Bp/CayeDLupFf1LBVOLr9P3HVzA2mgCWg7HXXyJ18oNNrGEcLlOQg9O78lA186pf8A9UXHK2h7Us5AB9mmpMwNQ3SfCpsFjsU4cZL7SpZGU28soQTBWwVMqGAOvKKXy85f3GkPjEIRrkv7FgvLrPsEeNdHgj7/ACoi7g2ZTcQOgiBmGhMTl6FY3O0dYqm4jiGLVYPtgP5r+X45Vt1672Pw4v8AD7N14LuO+JzQw0JBkz7p16NWmPhV/c7OTifi8pa44Je+v8/J5pZ4g37RadxlytBERE6SR/VE077WcTC4a4JmSoHhsTPnqaT9ubQtYo21UwyjUa695f8A0g0k4p2kW9hbdsSHBlhy05zzJ+9cfhS56fR/jcj4ksNwzYFSnFNrs+tehzw7iCycy5ug8ZH2n5U24PxXvnPlUiSkDYyZU/yxM+YpHwKzbLk3WIUDlMknQARzojtEoVyLIi20EeAXeY5Tpr0rokk3ynkegVjuJgXla2ZOp15FtI8hLR/UasOI4rH7u0AFVYUoRqVktofHrzGu+tIwiqRmJPdI05nfYc+s7D4U2S5ZCghjm07pOwJmMx0Om+3lvUzxrQLa2LVgBaa2rTdBI1CHuzzj8+dZSvD37OUZnSefe28NOm1ZXM8bvqR5jrsZh3ZxmuBFOsT3mA29DrvrTvtHfDXUNpszaL/KAd+918RtrVHXHZJKq6sdzl33HWedas8SJkNeVAdxkMmt3wsnPns6L6Fsw161hLbucsKcx0nMRqAJPUgVW7GfGOLqOudmzXI/DroBPhQt237aFa/+7H9I+Uz8aIwty3hT+7diecMBPwFXHhpK3eorJMdxpg72luMQR70gDTeNNJ6k0DgQFtG47ZlWeZj+VQDvrFHHilpyf3ALHdmg/bWiF4YlwCXJG4VbZKj4VosFKhWLrmMvXWti4uVMp9mpEf8AORpLH706Vg2GRBIMyTlgydZAGkDqa2OzytqXb1WD/qNbudl0juMZ/rFS+HTrWgsXcCwy3r7PqwtgBS2kmYLGfDQetW2yEsplmQTMDYQBoAOWnzqrNwm/b1DERzLKRXVnil24MgKyOjAU5cKpbslaDfinF/YqRYVmJ1JAPUnp40ju8aa5YRLhVCAzMCDJlycgMbmZPpU54HebU3GHgf7TS7iPB3QSXQn+oT9BW2HCsV8vUpuxBcwHiCPjQtzCxsZ8NfkatA7OXmTMMsf1f2pTieGOp118iD9K1asak1qhTb3A8RPXSvSODcSJ4LmtkDIsuDGq21dGGvOMjaa7V57ew3WoWxF5LTWUc+ycgsum4+fIbbwOlOD5LHN84bf4j/8AaWxuwXL6Egj71Dwni5RlLZiFIOjEMPI0IrAoFPQekV3hMGO8WaIBiNZPTefWueUI0dmHNkxyuO3X19z2Dsr29sgqWeXUaSyofVXME/0n0pvxDjSYks4u5R+IsGHzIy/OvDcBh1uXUW42RSYLDWPL6URjScPcZbNxwgJgyVYjlIHUV0RyzUeZ0+nqLJhw5JaJr22/P7lq7UYcp++F+6oPvLbckdFYBbgA5A+PnVbwnFCLiv8AtGIYAzlysQRzGt/mNPWh/wDtW8w7zyOrAE/EiakweNfMpJEEge6vMweVQ8vPLyrV+vUS4WKWsnXt0+46xVqwzD//AFMukDuwysMwBzXSZI3+FSYJLSvaH7Pd9+MxVAApGUhonuw1H2+HAm0St1icpdiEVdS2YD9yYCqEJMn3iYAAm1cD4PavED2F/NNsMguqGQNcu23ZiLYBVRbQ6b+0HKKMkcuOTVLT1/8ABQXCONzyS/SK/wCx5tibiOsLhivlcUHTr+4H1r0XgPaE4Th9i2FFqLZk3GAGpLafiY68hBjeleM4MvsnJW5ZIUkFjfEkJdI/4rx762xEc/5hFUOLy924F1/EDPxFYzzZMeiq2ehwnA8JxCc5uVJ9Ukr7Om2vcfcR4wLxbQMxDd8iNhoFXcAEz+dVhrDfyeQH9qcYbHIwRVIIthoIHNt5PPrU6Mx2OYeI/wDjRhhVve6f69SPimWEnHHGvLa0dqtKK6MMeYA86Iw+ALHSPQ/nTi5gzv7QL4BvziomwixrenwOU/eumjxgG7wt15fGftUTIRpv5E/cUwFix/G0+CfcE1FNidmPjmy/VarlFYL7Ank/x/8AjWUWPBjH/wDQVlHKFj3EcJW0O9J6gwPvS9rlg6C0D4x+VQYzB3Qdbif5gD8NKDdsg2Rv+cH5TWdIYc+Ew0d5GHlp89a4Xh+F/D7cf06/ag04hA/4SH9eFSWMeZkgoOo/30pgbvcGE9wvH/7BH0msHDbqiVJP9Ob8qPt4q0fecsehII/1CumxTKSUKweYH/tMUAA2eLlNLouH/nj5EGj8LxzBgy1u5P8ANB+lJ+IY24ffCn0P3oW3cLbIg+X1ooB9xDtJZcFbVlRP4mgUJhLtyx3l9gZ/mUx86UYmwynvAColcdPgf7GigLI3aK5eGT2aknmCRXeD7PNOdzPgNRVeXDk/ijwg/lW7tp7YnOPjToC23mcaTA9foTFT20gd4geMKKptridxt0z+Uj6UXh+N5N7R9SfvRQD69askwzhvCAfpXK9l7FzYH0MUEvG7Fz3gV9J+hoyzdwsaOCf5mZfvRQAuL7Aofdz/AOn70uxPYF1Eq/oxA+9WG1fsrqT8Lsj6zQmPxlu9pbt3HPrFKgtlNxPBGtmGYfEH6GuLPCWb8QjqQY+Qq22exd59SoTw/wBqHv8ADLljmF8jB+tHKiudlYOBaYzD5xRljhN1x7wjrlMaeVHpbZ2lpMVYLd5SoGdl8rg+lLkQ/FmuohucGxoUAXnKDYC4wA8gTpQ6cCvn37h9WB+s1ZjhbIHexD+R1HyrlsGhg27yk9NR8jFVVk87WxXrnBMolmJPg6j6AGhk4YpP56/WrbbcAgXFT1n8taLt4Cwx7qAnpmj6ily0Dm3uyuYXhK/xsPTT5UztcEEaAN6/2pjfS6vuJ3ejEGtWOJke/aKeIWftTJsVDgbToSvkR+VQ4jh19dnJHmB86b4niiMYzwPGUPppFQ/tgOlu5B/ngg+rfnToLF2H4c9z3p/zCi24PZT3nI6iRUVzHXAYNtTHNY+xrj/tRm0KofBl/ITToA0Lhv8A8q/BfyrKE9r/ACWx6H8qyigCbvDrB1KEdSCI+tC4nA2BEPHqI+tE/tN1p7yeQM0Pcw4aSYJ8vp3aegHVjhtg+9dHgvP4kxRV/g9gLoR5nX/ppLcwBy6m2PAtB+tAO0HcHxGooAf2MJhh77gnpMR6TXdy5hh7sz4MfuaVYd2bRbRZuREimlq1iyP+GB5tHymgAJ7ROoDGdtSfnrXa2bqiQqj1E/NaNHALze86KOgBP1qdey6n/iXXbygD70gK/dfMSXbUcjln6UKlufdVifD/AGq0JwW2jdxQR1cH/ajF4aSZDQP5SR9KAKqeGXwO+WUHlqT8BUtrgtsmHe4p6ld6slzBqCPaXVOsd78yfnS3ifEFRgEYD+kzPxEUBZq1wO0qnMzleuw+YrSdnEbvIsr43N/gNK3Y4oEOZ8zfrziuMTjEeWR2WfwkaH/LQBrE8NUCFtLbPVmkfc1FY4WG0ISfMj51q3xpkPdZQPIf3NTXeJWnGgAbroPrQBzieBoo1FweKww+YH1oVEKGLV15/pK/Rq4uY/L7txz4TH0ru3x65MZpHrPzmmAQ9zFXFg3SR0NwD70Iq3LZzG3PiwkU7w/EbdwEOVP1PoR9Kj4jgAUJQjKOTlgPQERTECWe1UCGtWmH9IH0qVeNYZpzWAp6iarZtktAHPSKNXh7ga2SfI/70hjr/tWyWBT2YjlcWfWYHzqY8YBMFLDdIj5aGaqOJYToCvhXFtA25j4fekFFhxeMcGcgAH8OYD61wvaC4N1UjlMSPgQaUewja6vqSPtXIttsGU+TD7xRYUWQ8dlRnUHxzz/pj70ThcVafRcs/wBWU/5WP3qpNmXdY9PvUZuUBRcbtjq9xT0MH7Gg2vEaKd95CE/IUmw3F7iCFIjxAJ+JqG5dLmWIpgWPD4rCgd5rqtzifpQOJxaAn2ZZh/N+UUrVBMAz9KdYK1lEfuvXKfqs0WAF+2P/ABEVqmhwy/wL6Ex8krdOxEa4BW2N1x1zQPlFEL2ctnUZifE6fPenSqo5a1zdxQXkfQT+v7VIC7DdmVXUx6AffWfKmdnAIp0GvPU/n+ppXxTjj2xKr/mB+1LP/q5tJRfjQBYsVf8AZ6jLHQDU+u3KoExdyJMCdgSNPgKQrxO7cYEIrL0BP6+VNbobIABl0130+VABF3Evl6nw+0eFJsRjrqEyp82Oo+dYL3f94nwBIn4miLuOZjlAI84+uagZFY4s4iSxH8xHyg60Xb7RAmNR4kflQX7PJygz1B1+UfemFi6BCsh/yafHWigOr172q6ZT4aT850paXtzldAI6HX5Cime2G7wZf9OnoNqYJwa2dQFjwn470CEahS0KI8HWfvQ4wLlu6DHMqB/Y1ZjwsromQA9V1+OtR3sM6kZc0c8qiPkQRQMRrwK5zUAc5Jn4TXd3grroAI6j+9PzaP4ioEbGfXnS3E4q1bzZSJ8Gn5HUUUAgxHDnQ96PiPpNdh0MQcvjk+4atYvijNpnJB5bUEbk7mmAzu41BsFbxg/ckULdxzvpmMchyqTA4HPynxJCj/VE+lNE7NXWHvW8vLKS3yoAF4STaaWCa82P0g0zx3EVUyLisD+HeleO4QbJ1uKR0B1/yml5TMe6Cf10oAhx+I9oxIUDy2ojB8IZlzZZnoR+dNMF2UuNq4yjkDufQUy4XhriKy5gVBiIPyINKgsRjgi7kMPCPuCRUQwaq0MpPmR/6TNWR75GyLqebH6ERyoFuNlSVe2hPLb7TToLIEGH2ZGHlmowcOw9wcwORmD/AKt60nFUukBrSz5j5SBRdywpEZGXxEfY06QgN+zVsr3XnoYHzINBWuDWjo9wr5CfoakuYQHQN3uqr8fd/KicNw2Zz5gJ0OUTHWeu9FACnsura279th46UFieC3LXNfMOPzpm1iypPtTcYcpU6+oMTNc2/wBnJgq9sHmSY+BkUDEwuXOprKflMN/EfSfsayigGzGo0NZWVKESov2+1KOMYddO6PgPGt1lAGcFtCToNulHO0MQNBP3FbrKYM6wiAkyB+ooUYdRc0Vd+g6VusoAY2VEjT+L/wBNL+O3Dk3PPnWVlAC/gVwkkEkiD96O4W59qwkxJ09a3WUwIOLYhg8BmHu7E9KbpcPs9zz5+NZWVIFM4xfY3CCxI8SaBSt1lMZ0BReHrKykBthRmCuFQxUlTB20+lZWVQCxnJJJMnxo7hrQdNNDtWVlAMdcExLG4wLMRJ0JMbUdhfeuef5VlZSEGqsnXqPqKAx2EQgyi/5R0FZWUCKlfuEMYJEbQdvKrDwe6Wt6knbc1usoGGrqsned/jWXz3D6/U1lZQBV8biGLasT6mu7V5iwEmNNJ0+FZWVQzV+yuY90fCsrKy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4" name="Picture 6" descr="https://encrypted-tbn1.gstatic.com/images?q=tbn:ANd9GcQV1vY4LBZTiK3J2FSpj75GbDQePsGh5WHBEP7kns2C5tMuZ1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05365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82058"/>
            <a:ext cx="8223044" cy="462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35888"/>
              </p:ext>
            </p:extLst>
          </p:nvPr>
        </p:nvGraphicFramePr>
        <p:xfrm>
          <a:off x="3563938" y="5892800"/>
          <a:ext cx="29289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Equation" r:id="rId5" imgW="1307532" imgH="431613" progId="Equation.DSMT4">
                  <p:embed/>
                </p:oleObj>
              </mc:Choice>
              <mc:Fallback>
                <p:oleObj name="Equation" r:id="rId5" imgW="1307532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92800"/>
                        <a:ext cx="29289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4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6421"/>
              </p:ext>
            </p:extLst>
          </p:nvPr>
        </p:nvGraphicFramePr>
        <p:xfrm>
          <a:off x="611560" y="2060848"/>
          <a:ext cx="8352930" cy="3888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8376"/>
                <a:gridCol w="1265934"/>
                <a:gridCol w="1392155"/>
                <a:gridCol w="1392155"/>
                <a:gridCol w="1392155"/>
                <a:gridCol w="1392155"/>
              </a:tblGrid>
              <a:tr h="11442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3"/>
                          </a:solidFill>
                        </a:rPr>
                        <a:t>De</a:t>
                      </a:r>
                      <a:r>
                        <a:rPr lang="pt-BR" baseline="0" dirty="0" smtClean="0">
                          <a:solidFill>
                            <a:schemeClr val="accent3"/>
                          </a:solidFill>
                        </a:rPr>
                        <a:t> ......... para Pelotas</a:t>
                      </a:r>
                      <a:endParaRPr lang="pt-BR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3"/>
                          </a:solidFill>
                        </a:rPr>
                        <a:t>Distância</a:t>
                      </a:r>
                      <a:endParaRPr lang="pt-BR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3"/>
                          </a:solidFill>
                        </a:rPr>
                        <a:t>Tempo Gasto a 60 km/h</a:t>
                      </a:r>
                      <a:endParaRPr lang="pt-BR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3"/>
                          </a:solidFill>
                        </a:rPr>
                        <a:t>Tempo Gasto a 80 km/h</a:t>
                      </a:r>
                      <a:endParaRPr lang="pt-BR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3"/>
                          </a:solidFill>
                        </a:rPr>
                        <a:t>Tempo Gasto a 100 km/h</a:t>
                      </a:r>
                      <a:endParaRPr lang="pt-BR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3"/>
                          </a:solidFill>
                        </a:rPr>
                        <a:t>Tempo Ganho por violar a lei</a:t>
                      </a:r>
                      <a:endParaRPr lang="pt-BR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9">
                <a:tc>
                  <a:txBody>
                    <a:bodyPr/>
                    <a:lstStyle/>
                    <a:p>
                      <a:r>
                        <a:rPr lang="pt-BR" dirty="0" smtClean="0"/>
                        <a:t>Canguçu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54,9 km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9">
                <a:tc>
                  <a:txBody>
                    <a:bodyPr/>
                    <a:lstStyle/>
                    <a:p>
                      <a:r>
                        <a:rPr lang="pt-BR" dirty="0" smtClean="0"/>
                        <a:t>Piratini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94,8 km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9">
                <a:tc>
                  <a:txBody>
                    <a:bodyPr/>
                    <a:lstStyle/>
                    <a:p>
                      <a:r>
                        <a:rPr lang="pt-BR" dirty="0" smtClean="0"/>
                        <a:t>Bagé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184 km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9">
                <a:tc>
                  <a:txBody>
                    <a:bodyPr/>
                    <a:lstStyle/>
                    <a:p>
                      <a:r>
                        <a:rPr lang="pt-BR" dirty="0" smtClean="0"/>
                        <a:t>Herval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120 km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9">
                <a:tc>
                  <a:txBody>
                    <a:bodyPr/>
                    <a:lstStyle/>
                    <a:p>
                      <a:r>
                        <a:rPr lang="pt-BR" dirty="0" smtClean="0"/>
                        <a:t>Jaguarão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138 km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4608512" cy="508918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b="1" dirty="0" smtClean="0"/>
              <a:t>Segunda Atividade Proposta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</p:spTree>
    <p:extLst>
      <p:ext uri="{BB962C8B-B14F-4D97-AF65-F5344CB8AC3E}">
        <p14:creationId xmlns:p14="http://schemas.microsoft.com/office/powerpoint/2010/main" val="32138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71736" y="191683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 smtClean="0">
                <a:latin typeface="+mn-lt"/>
              </a:rPr>
              <a:t>A </a:t>
            </a:r>
            <a:r>
              <a:rPr lang="pt-BR" sz="2400" dirty="0">
                <a:latin typeface="+mn-lt"/>
              </a:rPr>
              <a:t>velocidade de um móvel, normalmente, é variável. Esta ideia nos permite estabelecer uma nova grandeza física associada à variação da velocidade e ao tempo decorrido nessa variação. Essa grandeza é a aceleração.</a:t>
            </a:r>
          </a:p>
          <a:p>
            <a:pPr algn="just">
              <a:defRPr/>
            </a:pPr>
            <a:endParaRPr lang="pt-BR" sz="16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Aceleração de um movimento é a razão entre a variação da velocidade e o intervalo de tempo decorrido.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</p:txBody>
      </p:sp>
      <p:graphicFrame>
        <p:nvGraphicFramePr>
          <p:cNvPr id="12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72027"/>
              </p:ext>
            </p:extLst>
          </p:nvPr>
        </p:nvGraphicFramePr>
        <p:xfrm>
          <a:off x="3612083" y="5229200"/>
          <a:ext cx="16081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3" imgW="406048" imgH="304536" progId="Equation.DSMT4">
                  <p:embed/>
                </p:oleObj>
              </mc:Choice>
              <mc:Fallback>
                <p:oleObj name="Equation" r:id="rId3" imgW="406048" imgH="3045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083" y="5229200"/>
                        <a:ext cx="1608138" cy="12065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>
          <a:xfrm>
            <a:off x="671736" y="12931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10. Aceleração de um móvel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53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6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5975" y="1412776"/>
            <a:ext cx="7644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 smtClean="0">
                <a:latin typeface="+mn-lt"/>
              </a:rPr>
              <a:t>Qual </a:t>
            </a:r>
            <a:r>
              <a:rPr lang="pt-BR" sz="2000" dirty="0">
                <a:latin typeface="+mn-lt"/>
              </a:rPr>
              <a:t>a aceleração média de um movimento uniforme variado, de acordo com a tabela de valores abaixo:</a:t>
            </a:r>
            <a:endParaRPr lang="pt-BR" sz="3200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84725" y="310991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sz="1800"/>
          </a:p>
        </p:txBody>
      </p:sp>
      <p:graphicFrame>
        <p:nvGraphicFramePr>
          <p:cNvPr id="6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99017"/>
              </p:ext>
            </p:extLst>
          </p:nvPr>
        </p:nvGraphicFramePr>
        <p:xfrm>
          <a:off x="1676400" y="2591752"/>
          <a:ext cx="5486400" cy="1036320"/>
        </p:xfrm>
        <a:graphic>
          <a:graphicData uri="http://schemas.openxmlformats.org/drawingml/2006/table">
            <a:tbl>
              <a:tblPr/>
              <a:tblGrid>
                <a:gridCol w="1096963"/>
                <a:gridCol w="1096962"/>
                <a:gridCol w="1098550"/>
                <a:gridCol w="1096963"/>
                <a:gridCol w="10969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m/s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27484"/>
              </p:ext>
            </p:extLst>
          </p:nvPr>
        </p:nvGraphicFramePr>
        <p:xfrm>
          <a:off x="1684448" y="4437112"/>
          <a:ext cx="5907509" cy="119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Equation" r:id="rId3" imgW="2070000" imgH="393480" progId="Equation.DSMT4">
                  <p:embed/>
                </p:oleObj>
              </mc:Choice>
              <mc:Fallback>
                <p:oleObj name="Equation" r:id="rId3" imgW="2070000" imgH="393480" progId="Equation.DSMT4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448" y="4437112"/>
                        <a:ext cx="5907509" cy="1195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221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7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55576" y="1340768"/>
            <a:ext cx="7696200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pt-BR" sz="2400" kern="0" dirty="0" smtClean="0"/>
              <a:t>O maquinista de um trem aciona os freios da composição reduzindo sua velocidade de 40 km/h para 30 km/h em 1 minuto. Qual a desaceleração do trem?</a:t>
            </a:r>
          </a:p>
          <a:p>
            <a:pPr marL="0" indent="0" algn="just">
              <a:buFontTx/>
              <a:buNone/>
            </a:pPr>
            <a:endParaRPr lang="pt-BR" sz="2400" kern="0" dirty="0" smtClean="0"/>
          </a:p>
          <a:p>
            <a:pPr marL="0" indent="0" algn="just">
              <a:buFontTx/>
              <a:buNone/>
            </a:pPr>
            <a:r>
              <a:rPr lang="pt-BR" sz="2400" b="1" i="1" kern="0" dirty="0" smtClean="0">
                <a:solidFill>
                  <a:srgbClr val="FF0000"/>
                </a:solidFill>
              </a:rPr>
              <a:t>Solução</a:t>
            </a:r>
            <a:endParaRPr lang="pt-BR" sz="2400" kern="0" dirty="0" smtClean="0"/>
          </a:p>
          <a:p>
            <a:pPr marL="0" indent="0" algn="just">
              <a:buFontTx/>
              <a:buNone/>
            </a:pPr>
            <a:endParaRPr lang="pt-BR" sz="2400" kern="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91002"/>
              </p:ext>
            </p:extLst>
          </p:nvPr>
        </p:nvGraphicFramePr>
        <p:xfrm>
          <a:off x="1250876" y="4005064"/>
          <a:ext cx="6705600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ção" r:id="rId3" imgW="2667000" imgH="762000" progId="Equation.3">
                  <p:embed/>
                </p:oleObj>
              </mc:Choice>
              <mc:Fallback>
                <p:oleObj name="Equação" r:id="rId3" imgW="2667000" imgH="7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876" y="4005064"/>
                        <a:ext cx="6705600" cy="1916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1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4584" y="1340768"/>
            <a:ext cx="7992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7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movimento de um corpo é chamado retilíneo uniforme quando a sua trajetória for uma reta e ele efetuar deslocamentos iguais em intervalos de tempos iguais. Isso significa que a sua velocidade é constante e diferente de zero.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80" y="3645024"/>
            <a:ext cx="59406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24441" y="424934"/>
            <a:ext cx="895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 e,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31038"/>
              </p:ext>
            </p:extLst>
          </p:nvPr>
        </p:nvGraphicFramePr>
        <p:xfrm>
          <a:off x="1584395" y="2119035"/>
          <a:ext cx="2083359" cy="51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4" name="Equação" r:id="rId3" imgW="622030" imgH="152334" progId="Equation.3">
                  <p:embed/>
                </p:oleObj>
              </mc:Choice>
              <mc:Fallback>
                <p:oleObj name="Equação" r:id="rId3" imgW="622030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95" y="2119035"/>
                        <a:ext cx="2083359" cy="512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04565"/>
              </p:ext>
            </p:extLst>
          </p:nvPr>
        </p:nvGraphicFramePr>
        <p:xfrm>
          <a:off x="1475656" y="2708920"/>
          <a:ext cx="414766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5" name="Equação" r:id="rId5" imgW="1219200" imgH="190500" progId="Equation.3">
                  <p:embed/>
                </p:oleObj>
              </mc:Choice>
              <mc:Fallback>
                <p:oleObj name="Equação" r:id="rId5" imgW="12192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08920"/>
                        <a:ext cx="414766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5576" y="1427481"/>
            <a:ext cx="313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Características: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64042" y="3459777"/>
            <a:ext cx="5976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deslocamentos iguais em tempos iguais.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3592" y="206084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v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5576" y="278092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v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3591" y="342900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v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56794"/>
              </p:ext>
            </p:extLst>
          </p:nvPr>
        </p:nvGraphicFramePr>
        <p:xfrm>
          <a:off x="2765255" y="4149080"/>
          <a:ext cx="120013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6" name="Equation" r:id="rId7" imgW="431613" imgH="304668" progId="Equation.DSMT4">
                  <p:embed/>
                </p:oleObj>
              </mc:Choice>
              <mc:Fallback>
                <p:oleObj name="Equation" r:id="rId7" imgW="431613" imgH="304668" progId="Equation.DSMT4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255" y="4149080"/>
                        <a:ext cx="1200133" cy="86409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19200"/>
              </p:ext>
            </p:extLst>
          </p:nvPr>
        </p:nvGraphicFramePr>
        <p:xfrm>
          <a:off x="3713619" y="5386788"/>
          <a:ext cx="1851538" cy="70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7" name="Equation" r:id="rId9" imgW="647419" imgH="177723" progId="Equation.DSMT4">
                  <p:embed/>
                </p:oleObj>
              </mc:Choice>
              <mc:Fallback>
                <p:oleObj name="Equation" r:id="rId9" imgW="647419" imgH="177723" progId="Equation.DSMT4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619" y="5386788"/>
                        <a:ext cx="1851538" cy="70650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54655" y="4337344"/>
            <a:ext cx="2089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Velocidade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   </a:t>
            </a: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10577" y="5385794"/>
            <a:ext cx="2681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Função Horária: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153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>
            <a:lum bright="-5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424639" cy="30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63950"/>
              </p:ext>
            </p:extLst>
          </p:nvPr>
        </p:nvGraphicFramePr>
        <p:xfrm>
          <a:off x="3563888" y="5517232"/>
          <a:ext cx="13414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Equation" r:id="rId4" imgW="520474" imgH="279279" progId="Equation.DSMT4">
                  <p:embed/>
                </p:oleObj>
              </mc:Choice>
              <mc:Fallback>
                <p:oleObj name="Equation" r:id="rId4" imgW="520474" imgH="279279" progId="Equation.DSMT4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517232"/>
                        <a:ext cx="1341438" cy="720725"/>
                      </a:xfrm>
                      <a:prstGeom prst="rect">
                        <a:avLst/>
                      </a:prstGeom>
                      <a:solidFill>
                        <a:srgbClr val="BADD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3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9" y="1556792"/>
            <a:ext cx="760123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0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287" y="1268760"/>
            <a:ext cx="77768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movimento de um móvel é chamado retilíneo uniformemente variado quando a sua trajetória é uma reta e o módulo da velocidade sofre variações iguais em tempos iguais. Isso significa que a aceleração é constante e diferente de zero.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1" name="Picture 1" descr="MRUV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73723"/>
            <a:ext cx="5976664" cy="15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MRUVR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10031"/>
          <a:stretch>
            <a:fillRect/>
          </a:stretch>
        </p:blipFill>
        <p:spPr bwMode="auto">
          <a:xfrm>
            <a:off x="1478487" y="5157192"/>
            <a:ext cx="669748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1691680" y="1484784"/>
            <a:ext cx="5832647" cy="4680520"/>
            <a:chOff x="3409" y="6688"/>
            <a:chExt cx="4592" cy="4070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3714" y="9137"/>
              <a:ext cx="3876" cy="1621"/>
              <a:chOff x="2240" y="11415"/>
              <a:chExt cx="2032" cy="1185"/>
            </a:xfrm>
          </p:grpSpPr>
          <p:cxnSp>
            <p:nvCxnSpPr>
              <p:cNvPr id="32" name="AutoShape 4"/>
              <p:cNvCxnSpPr>
                <a:cxnSpLocks noChangeShapeType="1"/>
              </p:cNvCxnSpPr>
              <p:nvPr/>
            </p:nvCxnSpPr>
            <p:spPr bwMode="auto">
              <a:xfrm>
                <a:off x="2301" y="12600"/>
                <a:ext cx="1971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3" name="Group 5"/>
              <p:cNvGrpSpPr>
                <a:grpSpLocks/>
              </p:cNvGrpSpPr>
              <p:nvPr/>
            </p:nvGrpSpPr>
            <p:grpSpPr bwMode="auto">
              <a:xfrm>
                <a:off x="2240" y="11415"/>
                <a:ext cx="639" cy="1185"/>
                <a:chOff x="2834" y="11415"/>
                <a:chExt cx="639" cy="1185"/>
              </a:xfrm>
            </p:grpSpPr>
            <p:sp>
              <p:nvSpPr>
                <p:cNvPr id="34" name="AutoShape 6"/>
                <p:cNvSpPr>
                  <a:spLocks noChangeArrowheads="1"/>
                </p:cNvSpPr>
                <p:nvPr/>
              </p:nvSpPr>
              <p:spPr bwMode="auto">
                <a:xfrm>
                  <a:off x="3065" y="11850"/>
                  <a:ext cx="200" cy="4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35" name="Group 7"/>
                <p:cNvGrpSpPr>
                  <a:grpSpLocks/>
                </p:cNvGrpSpPr>
                <p:nvPr/>
              </p:nvGrpSpPr>
              <p:grpSpPr bwMode="auto">
                <a:xfrm>
                  <a:off x="2834" y="11415"/>
                  <a:ext cx="639" cy="1185"/>
                  <a:chOff x="2834" y="11415"/>
                  <a:chExt cx="639" cy="1185"/>
                </a:xfrm>
              </p:grpSpPr>
              <p:sp>
                <p:nvSpPr>
                  <p:cNvPr id="3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11415"/>
                    <a:ext cx="367" cy="435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200" y="11940"/>
                    <a:ext cx="273" cy="105"/>
                    <a:chOff x="4854" y="10755"/>
                    <a:chExt cx="471" cy="255"/>
                  </a:xfrm>
                </p:grpSpPr>
                <p:cxnSp>
                  <p:nvCxnSpPr>
                    <p:cNvPr id="48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54" y="10755"/>
                      <a:ext cx="133" cy="25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87" y="11010"/>
                      <a:ext cx="33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 flipV="1">
                    <a:off x="2834" y="11940"/>
                    <a:ext cx="338" cy="180"/>
                    <a:chOff x="4854" y="10755"/>
                    <a:chExt cx="471" cy="255"/>
                  </a:xfrm>
                </p:grpSpPr>
                <p:cxnSp>
                  <p:nvCxnSpPr>
                    <p:cNvPr id="46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54" y="10755"/>
                      <a:ext cx="133" cy="25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7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87" y="11010"/>
                      <a:ext cx="33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230" y="12330"/>
                    <a:ext cx="174" cy="270"/>
                    <a:chOff x="5873" y="10515"/>
                    <a:chExt cx="218" cy="465"/>
                  </a:xfrm>
                </p:grpSpPr>
                <p:cxnSp>
                  <p:nvCxnSpPr>
                    <p:cNvPr id="43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515"/>
                      <a:ext cx="0" cy="46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5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980"/>
                      <a:ext cx="21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071" y="12330"/>
                    <a:ext cx="116" cy="270"/>
                    <a:chOff x="5873" y="10515"/>
                    <a:chExt cx="218" cy="465"/>
                  </a:xfrm>
                </p:grpSpPr>
                <p:cxnSp>
                  <p:nvCxnSpPr>
                    <p:cNvPr id="41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515"/>
                      <a:ext cx="0" cy="46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2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980"/>
                      <a:ext cx="21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sp>
          <p:nvSpPr>
            <p:cNvPr id="31" name="AutoShape 21"/>
            <p:cNvSpPr>
              <a:spLocks noChangeArrowheads="1"/>
            </p:cNvSpPr>
            <p:nvPr/>
          </p:nvSpPr>
          <p:spPr bwMode="auto">
            <a:xfrm>
              <a:off x="3409" y="6688"/>
              <a:ext cx="4592" cy="1850"/>
            </a:xfrm>
            <a:prstGeom prst="cloudCallout">
              <a:avLst>
                <a:gd name="adj1" fmla="val -22671"/>
                <a:gd name="adj2" fmla="val 874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r>
                <a:rPr lang="pt-BR" sz="2000" b="1" dirty="0">
                  <a:latin typeface="Calibri" pitchFamily="34" charset="0"/>
                </a:rPr>
                <a:t>Atenção!!</a:t>
              </a:r>
              <a:r>
                <a:rPr lang="pt-BR" sz="2000" dirty="0">
                  <a:latin typeface="Calibri" pitchFamily="34" charset="0"/>
                </a:rPr>
                <a:t> Observe que ser ponto material ou corpo extenso depende do referencial de observação </a:t>
              </a:r>
            </a:p>
            <a:p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51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16013" y="4222204"/>
            <a:ext cx="2951162" cy="1943100"/>
            <a:chOff x="2240" y="11415"/>
            <a:chExt cx="2032" cy="1185"/>
          </a:xfrm>
        </p:grpSpPr>
        <p:cxnSp>
          <p:nvCxnSpPr>
            <p:cNvPr id="7" name="AutoShape 3"/>
            <p:cNvCxnSpPr>
              <a:cxnSpLocks noChangeShapeType="1"/>
            </p:cNvCxnSpPr>
            <p:nvPr/>
          </p:nvCxnSpPr>
          <p:spPr bwMode="auto">
            <a:xfrm>
              <a:off x="2301" y="12600"/>
              <a:ext cx="197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240" y="11415"/>
              <a:ext cx="639" cy="1185"/>
              <a:chOff x="2834" y="11415"/>
              <a:chExt cx="639" cy="1185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065" y="11850"/>
                <a:ext cx="200" cy="480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2834" y="11415"/>
                <a:ext cx="639" cy="1185"/>
                <a:chOff x="2834" y="11415"/>
                <a:chExt cx="639" cy="1185"/>
              </a:xfrm>
            </p:grpSpPr>
            <p:sp>
              <p:nvSpPr>
                <p:cNvPr id="11" name="AutoShape 7"/>
                <p:cNvSpPr>
                  <a:spLocks noChangeArrowheads="1"/>
                </p:cNvSpPr>
                <p:nvPr/>
              </p:nvSpPr>
              <p:spPr bwMode="auto">
                <a:xfrm>
                  <a:off x="2979" y="11415"/>
                  <a:ext cx="367" cy="435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2" name="Group 8"/>
                <p:cNvGrpSpPr>
                  <a:grpSpLocks/>
                </p:cNvGrpSpPr>
                <p:nvPr/>
              </p:nvGrpSpPr>
              <p:grpSpPr bwMode="auto">
                <a:xfrm>
                  <a:off x="3200" y="11940"/>
                  <a:ext cx="273" cy="105"/>
                  <a:chOff x="4854" y="10755"/>
                  <a:chExt cx="471" cy="255"/>
                </a:xfrm>
              </p:grpSpPr>
              <p:cxnSp>
                <p:nvCxnSpPr>
                  <p:cNvPr id="22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54" y="10755"/>
                    <a:ext cx="133" cy="25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87" y="11010"/>
                    <a:ext cx="33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3" name="Group 11"/>
                <p:cNvGrpSpPr>
                  <a:grpSpLocks/>
                </p:cNvGrpSpPr>
                <p:nvPr/>
              </p:nvGrpSpPr>
              <p:grpSpPr bwMode="auto">
                <a:xfrm flipV="1">
                  <a:off x="2834" y="11940"/>
                  <a:ext cx="338" cy="180"/>
                  <a:chOff x="4854" y="10755"/>
                  <a:chExt cx="471" cy="255"/>
                </a:xfrm>
              </p:grpSpPr>
              <p:cxnSp>
                <p:nvCxnSpPr>
                  <p:cNvPr id="20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54" y="10755"/>
                    <a:ext cx="133" cy="25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87" y="11010"/>
                    <a:ext cx="33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" name="Group 14"/>
                <p:cNvGrpSpPr>
                  <a:grpSpLocks/>
                </p:cNvGrpSpPr>
                <p:nvPr/>
              </p:nvGrpSpPr>
              <p:grpSpPr bwMode="auto">
                <a:xfrm>
                  <a:off x="3230" y="12330"/>
                  <a:ext cx="174" cy="270"/>
                  <a:chOff x="5873" y="10515"/>
                  <a:chExt cx="218" cy="465"/>
                </a:xfrm>
              </p:grpSpPr>
              <p:cxnSp>
                <p:nvCxnSpPr>
                  <p:cNvPr id="18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3" y="10515"/>
                    <a:ext cx="0" cy="4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3" y="10980"/>
                    <a:ext cx="21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>
                  <a:off x="3071" y="12330"/>
                  <a:ext cx="116" cy="270"/>
                  <a:chOff x="5873" y="10515"/>
                  <a:chExt cx="218" cy="465"/>
                </a:xfrm>
              </p:grpSpPr>
              <p:cxnSp>
                <p:nvCxnSpPr>
                  <p:cNvPr id="16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3" y="10515"/>
                    <a:ext cx="0" cy="4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3" y="10980"/>
                    <a:ext cx="21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2411413" y="1340768"/>
            <a:ext cx="5760987" cy="288143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BR" sz="1800" b="1" dirty="0">
                <a:solidFill>
                  <a:srgbClr val="002060"/>
                </a:solidFill>
                <a:latin typeface="+mn-lt"/>
              </a:rPr>
              <a:t>Atenção!  Acelerado: o Módulo da velocidade aumenta no decorrer do tempo</a:t>
            </a:r>
            <a:r>
              <a:rPr lang="pt-BR" sz="18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>
              <a:spcAft>
                <a:spcPts val="1000"/>
              </a:spcAft>
            </a:pPr>
            <a:endParaRPr lang="pt-BR" sz="14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1800" b="1" dirty="0">
                <a:solidFill>
                  <a:srgbClr val="002060"/>
                </a:solidFill>
                <a:latin typeface="+mn-lt"/>
              </a:rPr>
              <a:t>Retardado: o Módulo da velocidade diminui no decorrer do tempo</a:t>
            </a:r>
            <a:r>
              <a:rPr lang="pt-BR" sz="1800" b="1" dirty="0">
                <a:latin typeface="+mn-lt"/>
              </a:rPr>
              <a:t>.</a:t>
            </a:r>
          </a:p>
          <a:p>
            <a:pPr algn="ctr"/>
            <a:r>
              <a:rPr lang="pt-BR" b="1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3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9797" y="1196752"/>
            <a:ext cx="2578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Características</a:t>
            </a:r>
            <a:r>
              <a:rPr lang="pt-BR" dirty="0" smtClean="0">
                <a:latin typeface="+mn-lt"/>
              </a:rPr>
              <a:t>:</a:t>
            </a:r>
            <a:endParaRPr lang="pt-BR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9796" y="1700808"/>
            <a:ext cx="769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pt-BR" dirty="0" smtClean="0">
                <a:latin typeface="+mn-lt"/>
              </a:rPr>
              <a:t>O </a:t>
            </a:r>
            <a:r>
              <a:rPr lang="pt-BR" dirty="0">
                <a:latin typeface="+mn-lt"/>
              </a:rPr>
              <a:t>módulo da velocidade sofre variações iguais em tempos iguais.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46827"/>
              </p:ext>
            </p:extLst>
          </p:nvPr>
        </p:nvGraphicFramePr>
        <p:xfrm>
          <a:off x="1475656" y="2564904"/>
          <a:ext cx="228307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6" name="Equation" r:id="rId3" imgW="736280" imgH="165028" progId="Equation.DSMT4">
                  <p:embed/>
                </p:oleObj>
              </mc:Choice>
              <mc:Fallback>
                <p:oleObj name="Equation" r:id="rId3" imgW="736280" imgH="16502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4904"/>
                        <a:ext cx="2283078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77095"/>
              </p:ext>
            </p:extLst>
          </p:nvPr>
        </p:nvGraphicFramePr>
        <p:xfrm>
          <a:off x="4427984" y="2492896"/>
          <a:ext cx="274316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7" name="Equation" r:id="rId5" imgW="952087" imgH="203112" progId="Equation.DSMT4">
                  <p:embed/>
                </p:oleObj>
              </mc:Choice>
              <mc:Fallback>
                <p:oleObj name="Equation" r:id="rId5" imgW="95208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92896"/>
                        <a:ext cx="274316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52735" y="2564904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v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60439"/>
              </p:ext>
            </p:extLst>
          </p:nvPr>
        </p:nvGraphicFramePr>
        <p:xfrm>
          <a:off x="5436096" y="3429000"/>
          <a:ext cx="1801330" cy="52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8" name="Equation" r:id="rId7" imgW="609336" imgH="177723" progId="Equation.DSMT4">
                  <p:embed/>
                </p:oleObj>
              </mc:Choice>
              <mc:Fallback>
                <p:oleObj name="Equation" r:id="rId7" imgW="609336" imgH="177723" progId="Equation.DSMT4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429000"/>
                        <a:ext cx="1801330" cy="52980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49250"/>
              </p:ext>
            </p:extLst>
          </p:nvPr>
        </p:nvGraphicFramePr>
        <p:xfrm>
          <a:off x="5508103" y="4455462"/>
          <a:ext cx="2267897" cy="88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9" name="Equation" r:id="rId9" imgW="990170" imgH="342751" progId="Equation.DSMT4">
                  <p:embed/>
                </p:oleObj>
              </mc:Choice>
              <mc:Fallback>
                <p:oleObj name="Equation" r:id="rId9" imgW="990170" imgH="342751" progId="Equation.DSMT4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3" y="4455462"/>
                        <a:ext cx="2267897" cy="8819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1915"/>
              </p:ext>
            </p:extLst>
          </p:nvPr>
        </p:nvGraphicFramePr>
        <p:xfrm>
          <a:off x="4630738" y="5769123"/>
          <a:ext cx="27495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0" name="Equation" r:id="rId11" imgW="1447560" imgH="241200" progId="Equation.DSMT4">
                  <p:embed/>
                </p:oleObj>
              </mc:Choice>
              <mc:Fallback>
                <p:oleObj name="Equation" r:id="rId11" imgW="1447560" imgH="241200" progId="Equation.DSMT4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5769123"/>
                        <a:ext cx="2749550" cy="6842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52735" y="3485524"/>
            <a:ext cx="5187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Função Horária da Velocidade: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52735" y="4557912"/>
            <a:ext cx="5134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Função Horária do Movimento: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17085" y="5815750"/>
            <a:ext cx="3823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Equação de Torricelli: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04" y="1700808"/>
            <a:ext cx="731071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94458"/>
              </p:ext>
            </p:extLst>
          </p:nvPr>
        </p:nvGraphicFramePr>
        <p:xfrm>
          <a:off x="1757759" y="4941168"/>
          <a:ext cx="2990029" cy="50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Equation" r:id="rId4" imgW="952087" imgH="165028" progId="Equation.DSMT4">
                  <p:embed/>
                </p:oleObj>
              </mc:Choice>
              <mc:Fallback>
                <p:oleObj name="Equation" r:id="rId4" imgW="952087" imgH="16502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759" y="4941168"/>
                        <a:ext cx="2990029" cy="5083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31665"/>
              </p:ext>
            </p:extLst>
          </p:nvPr>
        </p:nvGraphicFramePr>
        <p:xfrm>
          <a:off x="6228184" y="4869160"/>
          <a:ext cx="134083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Equation" r:id="rId6" imgW="520474" imgH="279279" progId="Equation.DSMT4">
                  <p:embed/>
                </p:oleObj>
              </mc:Choice>
              <mc:Fallback>
                <p:oleObj name="Equation" r:id="rId6" imgW="520474" imgH="27927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869160"/>
                        <a:ext cx="1340839" cy="7200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/>
          <a:stretch>
            <a:fillRect/>
          </a:stretch>
        </p:blipFill>
        <p:spPr bwMode="auto">
          <a:xfrm>
            <a:off x="1043608" y="1556792"/>
            <a:ext cx="76341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Retilíneo Uniformemente Variado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2967"/>
            <a:ext cx="73732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95783" y="1916832"/>
            <a:ext cx="7416824" cy="28803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t-BR" sz="2000" kern="0" dirty="0" smtClean="0"/>
              <a:t>Uma partícula desloca-se em Movimento Retilíneo Uniformemente Variado de acordo com a seguinte equação horária das posições: </a:t>
            </a:r>
            <a:r>
              <a:rPr lang="pt-BR" sz="2000" b="1" kern="0" dirty="0" smtClean="0"/>
              <a:t>X = 32 – 15.t + 4.t</a:t>
            </a:r>
            <a:r>
              <a:rPr lang="pt-BR" sz="2000" b="1" kern="0" baseline="30000" dirty="0" smtClean="0"/>
              <a:t>2</a:t>
            </a:r>
            <a:r>
              <a:rPr lang="pt-BR" sz="2000" kern="0" dirty="0" smtClean="0"/>
              <a:t>, em unidades do </a:t>
            </a:r>
            <a:r>
              <a:rPr lang="pt-BR" sz="2000" b="1" kern="0" dirty="0" smtClean="0"/>
              <a:t>S.I.</a:t>
            </a:r>
            <a:r>
              <a:rPr lang="pt-BR" sz="2000" kern="0" dirty="0" smtClean="0"/>
              <a:t>. Determine: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pt-BR" sz="2400" kern="0" dirty="0" smtClean="0"/>
              <a:t>A posição inicial.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pt-BR" sz="2400" kern="0" dirty="0" smtClean="0"/>
              <a:t>A velocidade inicial. 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pt-BR" sz="2400" kern="0" dirty="0" smtClean="0"/>
              <a:t>A aceleração.</a:t>
            </a:r>
          </a:p>
          <a:p>
            <a:pPr>
              <a:buFont typeface="Arial" charset="0"/>
              <a:buNone/>
              <a:defRPr/>
            </a:pPr>
            <a:endParaRPr lang="pt-BR" sz="2800" kern="0" dirty="0"/>
          </a:p>
        </p:txBody>
      </p:sp>
      <p:sp>
        <p:nvSpPr>
          <p:cNvPr id="5" name="Retângulo 4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8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57528" y="1908965"/>
            <a:ext cx="573548" cy="4931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pt-BR" sz="2400" kern="0" dirty="0" smtClean="0"/>
              <a:t>a) 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539601" y="1940941"/>
            <a:ext cx="3600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X =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.t + </a:t>
            </a:r>
            <a:r>
              <a:rPr lang="en-US" b="1" u="sng" dirty="0"/>
              <a:t>1 </a:t>
            </a:r>
            <a:r>
              <a:rPr lang="en-US" b="1" dirty="0"/>
              <a:t>.a.t</a:t>
            </a:r>
            <a:r>
              <a:rPr lang="en-US" b="1" baseline="30000" dirty="0"/>
              <a:t>2</a:t>
            </a:r>
          </a:p>
          <a:p>
            <a:pPr eaLnBrk="1" hangingPunct="1"/>
            <a:r>
              <a:rPr lang="en-US" b="1" baseline="30000" dirty="0"/>
              <a:t>                                     2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39601" y="2679129"/>
            <a:ext cx="374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X = </a:t>
            </a:r>
            <a:r>
              <a:rPr lang="pt-BR" b="1" dirty="0">
                <a:solidFill>
                  <a:srgbClr val="FF0000"/>
                </a:solidFill>
              </a:rPr>
              <a:t>32 </a:t>
            </a:r>
            <a:r>
              <a:rPr lang="pt-BR" b="1" dirty="0"/>
              <a:t>– 15.t + 4.t</a:t>
            </a:r>
            <a:r>
              <a:rPr lang="pt-BR" b="1" baseline="30000" dirty="0"/>
              <a:t>2</a:t>
            </a:r>
            <a:endParaRPr lang="pt-BR" dirty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652639" y="2217166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-25000" dirty="0">
                <a:solidFill>
                  <a:srgbClr val="FF0000"/>
                </a:solidFill>
              </a:rPr>
              <a:t>0 = </a:t>
            </a:r>
            <a:r>
              <a:rPr lang="en-US" b="1" dirty="0">
                <a:solidFill>
                  <a:srgbClr val="FF0000"/>
                </a:solidFill>
              </a:rPr>
              <a:t>32m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891902" y="3449882"/>
            <a:ext cx="573548" cy="4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pt-BR" sz="2000" dirty="0">
                <a:latin typeface="+mn-lt"/>
                <a:cs typeface="+mn-cs"/>
              </a:rPr>
              <a:t>b)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465450" y="3688404"/>
            <a:ext cx="3600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X = </a:t>
            </a:r>
            <a:r>
              <a:rPr lang="en-US" dirty="0"/>
              <a:t>X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n-US" b="1" dirty="0">
                <a:solidFill>
                  <a:srgbClr val="00B050"/>
                </a:solidFill>
              </a:rPr>
              <a:t>V</a:t>
            </a:r>
            <a:r>
              <a:rPr lang="en-US" b="1" baseline="-25000" dirty="0">
                <a:solidFill>
                  <a:srgbClr val="00B050"/>
                </a:solidFill>
              </a:rPr>
              <a:t>0</a:t>
            </a:r>
            <a:r>
              <a:rPr lang="en-US" b="1" dirty="0"/>
              <a:t>.t + </a:t>
            </a:r>
            <a:r>
              <a:rPr lang="en-US" b="1" u="sng" dirty="0"/>
              <a:t>1 </a:t>
            </a:r>
            <a:r>
              <a:rPr lang="en-US" b="1" dirty="0"/>
              <a:t>.a.t</a:t>
            </a:r>
            <a:r>
              <a:rPr lang="en-US" b="1" baseline="30000" dirty="0"/>
              <a:t>2</a:t>
            </a:r>
          </a:p>
          <a:p>
            <a:pPr eaLnBrk="1" hangingPunct="1"/>
            <a:r>
              <a:rPr lang="en-US" b="1" baseline="30000" dirty="0"/>
              <a:t>                                     2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609912" y="4407542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/>
              <a:t>X = 32</a:t>
            </a:r>
            <a:r>
              <a:rPr lang="pt-BR" b="1">
                <a:solidFill>
                  <a:srgbClr val="FF0000"/>
                </a:solidFill>
              </a:rPr>
              <a:t> </a:t>
            </a:r>
            <a:r>
              <a:rPr lang="pt-BR" b="1">
                <a:solidFill>
                  <a:srgbClr val="00B050"/>
                </a:solidFill>
              </a:rPr>
              <a:t>– 15</a:t>
            </a:r>
            <a:r>
              <a:rPr lang="pt-BR" b="1"/>
              <a:t>.t + 4.t</a:t>
            </a:r>
            <a:r>
              <a:rPr lang="pt-BR" b="1" baseline="30000"/>
              <a:t>2</a:t>
            </a:r>
            <a:endParaRPr lang="pt-BR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065899" y="4407542"/>
            <a:ext cx="1952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baseline="-25000" dirty="0">
                <a:solidFill>
                  <a:srgbClr val="FF0000"/>
                </a:solidFill>
              </a:rPr>
              <a:t>0 = </a:t>
            </a:r>
            <a:r>
              <a:rPr lang="en-US" b="1" dirty="0">
                <a:solidFill>
                  <a:srgbClr val="FF0000"/>
                </a:solidFill>
              </a:rPr>
              <a:t>-15m/s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78599" y="1268760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kern="0" dirty="0" smtClean="0">
                <a:solidFill>
                  <a:srgbClr val="C00000"/>
                </a:solidFill>
                <a:latin typeface="+mn-lt"/>
              </a:rPr>
              <a:t>Resolução</a:t>
            </a:r>
            <a:endParaRPr lang="pt-BR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1754375" y="5752097"/>
            <a:ext cx="3600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X = X</a:t>
            </a:r>
            <a:r>
              <a:rPr lang="en-US" b="1" baseline="-25000" dirty="0"/>
              <a:t>0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.t + </a:t>
            </a:r>
            <a:r>
              <a:rPr lang="en-US" b="1" u="sng" dirty="0">
                <a:solidFill>
                  <a:srgbClr val="00B0F0"/>
                </a:solidFill>
              </a:rPr>
              <a:t>1 </a:t>
            </a:r>
            <a:r>
              <a:rPr lang="en-US" b="1" dirty="0">
                <a:solidFill>
                  <a:srgbClr val="00B0F0"/>
                </a:solidFill>
              </a:rPr>
              <a:t>.a</a:t>
            </a:r>
            <a:r>
              <a:rPr lang="en-US" b="1" dirty="0"/>
              <a:t>.t</a:t>
            </a:r>
            <a:r>
              <a:rPr lang="en-US" b="1" baseline="30000" dirty="0"/>
              <a:t>2</a:t>
            </a:r>
          </a:p>
          <a:p>
            <a:pPr eaLnBrk="1" hangingPunct="1"/>
            <a:r>
              <a:rPr lang="en-US" b="1" baseline="30000" dirty="0"/>
              <a:t>                                    </a:t>
            </a:r>
            <a:r>
              <a:rPr lang="en-US" b="1" baseline="30000" dirty="0">
                <a:solidFill>
                  <a:srgbClr val="00B0F0"/>
                </a:solidFill>
              </a:rPr>
              <a:t> 2</a:t>
            </a:r>
            <a:endParaRPr lang="pt-BR" dirty="0">
              <a:solidFill>
                <a:srgbClr val="00B0F0"/>
              </a:solidFill>
            </a:endParaRPr>
          </a:p>
          <a:p>
            <a:pPr eaLnBrk="1" hangingPunct="1"/>
            <a:endParaRPr lang="pt-BR" dirty="0"/>
          </a:p>
        </p:txBody>
      </p:sp>
      <p:sp>
        <p:nvSpPr>
          <p:cNvPr id="15" name="CaixaDeTexto 9"/>
          <p:cNvSpPr txBox="1">
            <a:spLocks noChangeArrowheads="1"/>
          </p:cNvSpPr>
          <p:nvPr/>
        </p:nvSpPr>
        <p:spPr bwMode="auto">
          <a:xfrm>
            <a:off x="5796359" y="5876716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en-US" b="1" baseline="-25000" dirty="0">
                <a:solidFill>
                  <a:srgbClr val="00B0F0"/>
                </a:solidFill>
              </a:rPr>
              <a:t> = </a:t>
            </a:r>
            <a:r>
              <a:rPr lang="en-US" b="1" dirty="0">
                <a:solidFill>
                  <a:srgbClr val="00B0F0"/>
                </a:solidFill>
              </a:rPr>
              <a:t>8</a:t>
            </a:r>
            <a:r>
              <a:rPr lang="pt-BR" dirty="0">
                <a:solidFill>
                  <a:srgbClr val="00B0F0"/>
                </a:solidFill>
              </a:rPr>
              <a:t> m/s</a:t>
            </a:r>
            <a:r>
              <a:rPr lang="pt-BR" baseline="30000" dirty="0">
                <a:solidFill>
                  <a:srgbClr val="00B0F0"/>
                </a:solidFill>
              </a:rPr>
              <a:t>2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757528" y="5411167"/>
            <a:ext cx="573548" cy="4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pt-BR" sz="2000" dirty="0" smtClean="0">
                <a:latin typeface="+mn-lt"/>
                <a:cs typeface="+mn-cs"/>
              </a:rPr>
              <a:t>c) </a:t>
            </a: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8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90622" y="1381835"/>
            <a:ext cx="8229600" cy="18311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2400" kern="0" dirty="0" smtClean="0"/>
              <a:t>Uma motocicleta pode manter uma aceleração constante de </a:t>
            </a:r>
            <a:r>
              <a:rPr lang="pt-BR" sz="2400" b="1" kern="0" dirty="0" smtClean="0"/>
              <a:t>10 m/s</a:t>
            </a:r>
            <a:r>
              <a:rPr lang="pt-BR" sz="2400" b="1" kern="0" baseline="30000" dirty="0" smtClean="0"/>
              <a:t>2</a:t>
            </a:r>
            <a:r>
              <a:rPr lang="pt-BR" sz="2400" kern="0" dirty="0" smtClean="0"/>
              <a:t>. A velocidade inicial de um motociclista que deseja percorrer uma distância de </a:t>
            </a:r>
            <a:r>
              <a:rPr lang="pt-BR" sz="2400" b="1" kern="0" dirty="0" smtClean="0"/>
              <a:t>500 m</a:t>
            </a:r>
            <a:r>
              <a:rPr lang="pt-BR" sz="2400" kern="0" dirty="0" smtClean="0"/>
              <a:t>, em linha reta, chegando ao final com uma velocidade de </a:t>
            </a:r>
            <a:r>
              <a:rPr lang="pt-BR" sz="2400" b="1" kern="0" dirty="0" smtClean="0"/>
              <a:t>100 m/s</a:t>
            </a:r>
            <a:r>
              <a:rPr lang="pt-BR" sz="2400" kern="0" dirty="0" smtClean="0"/>
              <a:t>, é de:</a:t>
            </a:r>
          </a:p>
          <a:p>
            <a:endParaRPr lang="pt-BR" sz="2800" kern="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2304106" y="4107657"/>
            <a:ext cx="4392613" cy="1624072"/>
            <a:chOff x="2339975" y="4221163"/>
            <a:chExt cx="4392613" cy="162407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39975" y="4508500"/>
              <a:ext cx="3527425" cy="792163"/>
              <a:chOff x="3779" y="4065"/>
              <a:chExt cx="2524" cy="750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5417" y="4065"/>
                <a:ext cx="616" cy="555"/>
                <a:chOff x="2714" y="2400"/>
                <a:chExt cx="616" cy="555"/>
              </a:xfrm>
            </p:grpSpPr>
            <p:cxnSp>
              <p:nvCxnSpPr>
                <p:cNvPr id="24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2878" y="2655"/>
                  <a:ext cx="34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5" name="Group 7"/>
                <p:cNvGrpSpPr>
                  <a:grpSpLocks/>
                </p:cNvGrpSpPr>
                <p:nvPr/>
              </p:nvGrpSpPr>
              <p:grpSpPr bwMode="auto">
                <a:xfrm>
                  <a:off x="2714" y="2400"/>
                  <a:ext cx="616" cy="555"/>
                  <a:chOff x="2714" y="2400"/>
                  <a:chExt cx="616" cy="555"/>
                </a:xfrm>
              </p:grpSpPr>
              <p:sp>
                <p:nvSpPr>
                  <p:cNvPr id="2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2655"/>
                    <a:ext cx="226" cy="300"/>
                  </a:xfrm>
                  <a:prstGeom prst="ellipse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2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104" y="2655"/>
                    <a:ext cx="226" cy="300"/>
                  </a:xfrm>
                  <a:prstGeom prst="ellipse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cxnSp>
                <p:nvCxnSpPr>
                  <p:cNvPr id="28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40" y="2775"/>
                    <a:ext cx="164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AutoShap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10" y="2512"/>
                    <a:ext cx="15" cy="217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" name="AutoShape 12"/>
                  <p:cNvSpPr>
                    <a:spLocks noChangeArrowheads="1"/>
                  </p:cNvSpPr>
                  <p:nvPr/>
                </p:nvSpPr>
                <p:spPr bwMode="auto">
                  <a:xfrm rot="3538256">
                    <a:off x="3050" y="2421"/>
                    <a:ext cx="195" cy="1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3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2415"/>
                    <a:ext cx="164" cy="225"/>
                  </a:xfrm>
                  <a:prstGeom prst="rtTriangle">
                    <a:avLst/>
                  </a:prstGeom>
                  <a:solidFill>
                    <a:srgbClr val="FFC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32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12"/>
                    <a:ext cx="225" cy="165"/>
                  </a:xfrm>
                  <a:prstGeom prst="flowChartMagneticDisk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</p:grp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3779" y="4065"/>
                <a:ext cx="616" cy="555"/>
                <a:chOff x="2714" y="2400"/>
                <a:chExt cx="616" cy="555"/>
              </a:xfrm>
            </p:grpSpPr>
            <p:cxnSp>
              <p:nvCxnSpPr>
                <p:cNvPr id="15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2878" y="2655"/>
                  <a:ext cx="34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6" name="Group 17"/>
                <p:cNvGrpSpPr>
                  <a:grpSpLocks/>
                </p:cNvGrpSpPr>
                <p:nvPr/>
              </p:nvGrpSpPr>
              <p:grpSpPr bwMode="auto">
                <a:xfrm>
                  <a:off x="2714" y="2400"/>
                  <a:ext cx="616" cy="555"/>
                  <a:chOff x="2714" y="2400"/>
                  <a:chExt cx="616" cy="555"/>
                </a:xfrm>
              </p:grpSpPr>
              <p:sp>
                <p:nvSpPr>
                  <p:cNvPr id="1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2655"/>
                    <a:ext cx="226" cy="300"/>
                  </a:xfrm>
                  <a:prstGeom prst="ellipse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1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104" y="2655"/>
                    <a:ext cx="226" cy="300"/>
                  </a:xfrm>
                  <a:prstGeom prst="ellipse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cxnSp>
                <p:nvCxnSpPr>
                  <p:cNvPr id="19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40" y="2775"/>
                    <a:ext cx="164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10" y="2512"/>
                    <a:ext cx="15" cy="217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1" name="AutoShape 22"/>
                  <p:cNvSpPr>
                    <a:spLocks noChangeArrowheads="1"/>
                  </p:cNvSpPr>
                  <p:nvPr/>
                </p:nvSpPr>
                <p:spPr bwMode="auto">
                  <a:xfrm rot="3538256">
                    <a:off x="3050" y="2421"/>
                    <a:ext cx="195" cy="1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2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2415"/>
                    <a:ext cx="164" cy="225"/>
                  </a:xfrm>
                  <a:prstGeom prst="rtTriangle">
                    <a:avLst/>
                  </a:prstGeom>
                  <a:solidFill>
                    <a:srgbClr val="FFC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  <p:sp>
                <p:nvSpPr>
                  <p:cNvPr id="23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12"/>
                    <a:ext cx="225" cy="165"/>
                  </a:xfrm>
                  <a:prstGeom prst="flowChartMagneticDisk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000"/>
                  </a:p>
                </p:txBody>
              </p:sp>
            </p:grpSp>
          </p:grpSp>
          <p:cxnSp>
            <p:nvCxnSpPr>
              <p:cNvPr id="12" name="AutoShape 25"/>
              <p:cNvCxnSpPr>
                <a:cxnSpLocks noChangeShapeType="1"/>
              </p:cNvCxnSpPr>
              <p:nvPr/>
            </p:nvCxnSpPr>
            <p:spPr bwMode="auto">
              <a:xfrm>
                <a:off x="4013" y="4785"/>
                <a:ext cx="1761" cy="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26"/>
              <p:cNvCxnSpPr>
                <a:cxnSpLocks noChangeShapeType="1"/>
              </p:cNvCxnSpPr>
              <p:nvPr/>
            </p:nvCxnSpPr>
            <p:spPr bwMode="auto">
              <a:xfrm>
                <a:off x="4290" y="4260"/>
                <a:ext cx="37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27"/>
              <p:cNvCxnSpPr>
                <a:cxnSpLocks noChangeShapeType="1"/>
              </p:cNvCxnSpPr>
              <p:nvPr/>
            </p:nvCxnSpPr>
            <p:spPr bwMode="auto">
              <a:xfrm>
                <a:off x="5928" y="4305"/>
                <a:ext cx="37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CaixaDeTexto 6"/>
            <p:cNvSpPr txBox="1">
              <a:spLocks noChangeArrowheads="1"/>
            </p:cNvSpPr>
            <p:nvPr/>
          </p:nvSpPr>
          <p:spPr bwMode="auto">
            <a:xfrm>
              <a:off x="3203575" y="4292600"/>
              <a:ext cx="647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/>
                <a:t>V</a:t>
              </a:r>
              <a:r>
                <a:rPr lang="en-US" sz="2000" b="1" baseline="-25000" dirty="0"/>
                <a:t>0</a:t>
              </a:r>
              <a:endParaRPr lang="pt-BR" sz="2000" dirty="0"/>
            </a:p>
          </p:txBody>
        </p:sp>
        <p:sp>
          <p:nvSpPr>
            <p:cNvPr id="8" name="CaixaDeTexto 7"/>
            <p:cNvSpPr txBox="1">
              <a:spLocks noChangeArrowheads="1"/>
            </p:cNvSpPr>
            <p:nvPr/>
          </p:nvSpPr>
          <p:spPr bwMode="auto">
            <a:xfrm>
              <a:off x="5580063" y="4221163"/>
              <a:ext cx="11525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/>
                <a:t>100m/s</a:t>
              </a:r>
              <a:endParaRPr lang="pt-BR" sz="2000"/>
            </a:p>
          </p:txBody>
        </p:sp>
        <p:sp>
          <p:nvSpPr>
            <p:cNvPr id="9" name="CaixaDeTexto 8"/>
            <p:cNvSpPr txBox="1">
              <a:spLocks noChangeArrowheads="1"/>
            </p:cNvSpPr>
            <p:nvPr/>
          </p:nvSpPr>
          <p:spPr bwMode="auto">
            <a:xfrm>
              <a:off x="3492500" y="5445125"/>
              <a:ext cx="935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/>
                <a:t>500 m</a:t>
              </a:r>
              <a:endParaRPr lang="pt-BR" sz="2000"/>
            </a:p>
          </p:txBody>
        </p:sp>
      </p:grpSp>
      <p:sp>
        <p:nvSpPr>
          <p:cNvPr id="33" name="Retângulo 32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9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00393" y="1196752"/>
            <a:ext cx="2286201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2400" b="1" kern="0" dirty="0" smtClean="0">
                <a:solidFill>
                  <a:srgbClr val="C00000"/>
                </a:solidFill>
              </a:rPr>
              <a:t>Resolução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071958" y="1844824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V</a:t>
            </a:r>
            <a:r>
              <a:rPr lang="pt-BR" b="1" baseline="30000" dirty="0"/>
              <a:t>2</a:t>
            </a:r>
            <a:r>
              <a:rPr lang="pt-BR" b="1" dirty="0"/>
              <a:t> = V</a:t>
            </a:r>
            <a:r>
              <a:rPr lang="pt-BR" b="1" baseline="-25000" dirty="0"/>
              <a:t>0</a:t>
            </a:r>
            <a:r>
              <a:rPr lang="pt-BR" b="1" baseline="30000" dirty="0"/>
              <a:t>2</a:t>
            </a:r>
            <a:r>
              <a:rPr lang="pt-BR" b="1" dirty="0"/>
              <a:t> + 2.a.</a:t>
            </a:r>
            <a:r>
              <a:rPr lang="pt-BR" b="1" dirty="0">
                <a:sym typeface="Symbol" pitchFamily="18" charset="2"/>
              </a:rPr>
              <a:t>X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14336" y="2792661"/>
            <a:ext cx="7416874" cy="13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b="1" dirty="0"/>
              <a:t>COMO   V = 100 m/s , </a:t>
            </a:r>
            <a:r>
              <a:rPr lang="pt-BR" b="1" dirty="0">
                <a:sym typeface="Symbol" pitchFamily="18" charset="2"/>
              </a:rPr>
              <a:t>X =500 m</a:t>
            </a:r>
            <a:r>
              <a:rPr lang="pt-BR" b="1" dirty="0"/>
              <a:t>   e     a = 10</a:t>
            </a:r>
            <a:r>
              <a:rPr lang="pt-BR" b="1" dirty="0">
                <a:solidFill>
                  <a:srgbClr val="00B0F0"/>
                </a:solidFill>
              </a:rPr>
              <a:t> </a:t>
            </a:r>
            <a:r>
              <a:rPr lang="pt-BR" b="1" dirty="0"/>
              <a:t>m/s</a:t>
            </a:r>
            <a:r>
              <a:rPr lang="pt-BR" b="1" baseline="30000" dirty="0"/>
              <a:t>2</a:t>
            </a:r>
          </a:p>
          <a:p>
            <a:pPr eaLnBrk="1" hangingPunct="1">
              <a:lnSpc>
                <a:spcPct val="120000"/>
              </a:lnSpc>
            </a:pPr>
            <a:r>
              <a:rPr lang="pt-BR" b="1" baseline="30000" dirty="0"/>
              <a:t> </a:t>
            </a:r>
            <a:r>
              <a:rPr lang="pt-BR" b="1" dirty="0"/>
              <a:t> Temos: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/>
              <a:t>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143292" y="3991176"/>
            <a:ext cx="51276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100</a:t>
            </a:r>
            <a:r>
              <a:rPr lang="pt-BR" b="1" baseline="30000" dirty="0"/>
              <a:t>2</a:t>
            </a:r>
            <a:r>
              <a:rPr lang="pt-BR" b="1" dirty="0"/>
              <a:t> = V</a:t>
            </a:r>
            <a:r>
              <a:rPr lang="pt-BR" b="1" baseline="-25000" dirty="0"/>
              <a:t>0</a:t>
            </a:r>
            <a:r>
              <a:rPr lang="pt-BR" b="1" baseline="30000" dirty="0"/>
              <a:t>2</a:t>
            </a:r>
            <a:r>
              <a:rPr lang="pt-BR" b="1" dirty="0"/>
              <a:t> + 2.10.</a:t>
            </a:r>
            <a:r>
              <a:rPr lang="pt-BR" b="1" dirty="0">
                <a:sym typeface="Symbol" pitchFamily="18" charset="2"/>
              </a:rPr>
              <a:t>500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158799" y="4881077"/>
            <a:ext cx="5905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10000 = V</a:t>
            </a:r>
            <a:r>
              <a:rPr lang="pt-BR" b="1" baseline="-25000" dirty="0"/>
              <a:t>0</a:t>
            </a:r>
            <a:r>
              <a:rPr lang="pt-BR" b="1" baseline="30000" dirty="0"/>
              <a:t>2</a:t>
            </a:r>
            <a:r>
              <a:rPr lang="pt-BR" b="1" dirty="0"/>
              <a:t> + 10</a:t>
            </a:r>
            <a:r>
              <a:rPr lang="pt-BR" b="1" dirty="0">
                <a:sym typeface="Symbol" pitchFamily="18" charset="2"/>
              </a:rPr>
              <a:t>000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42949" y="5877272"/>
            <a:ext cx="1543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/>
              <a:t> V</a:t>
            </a:r>
            <a:r>
              <a:rPr lang="pt-BR" b="1" baseline="-25000" dirty="0"/>
              <a:t>0</a:t>
            </a:r>
            <a:r>
              <a:rPr lang="pt-BR" b="1" baseline="30000" dirty="0"/>
              <a:t> </a:t>
            </a:r>
            <a:r>
              <a:rPr lang="pt-BR" b="1" dirty="0"/>
              <a:t> = 0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40395" y="333375"/>
            <a:ext cx="19433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9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9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4152" y="1556792"/>
            <a:ext cx="7992888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pt-PT" sz="2800" kern="0" dirty="0" smtClean="0"/>
              <a:t>A queda livre é o movimento de um objeto que se desloca livremente, unicamente sob a influência da gravidade.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PT" sz="2800" kern="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PT" sz="2800" kern="0" dirty="0" smtClean="0"/>
          </a:p>
          <a:p>
            <a:pPr algn="just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pt-PT" sz="2800" kern="0" dirty="0" smtClean="0"/>
              <a:t>Não depende do movimento inicial dos objetos:</a:t>
            </a:r>
          </a:p>
          <a:p>
            <a:pPr lvl="1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pt-PT" sz="2400" kern="0" dirty="0" smtClean="0"/>
              <a:t>Deixado cair do repouso</a:t>
            </a:r>
          </a:p>
          <a:p>
            <a:pPr lvl="1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pt-PT" sz="2400" kern="0" dirty="0" smtClean="0"/>
              <a:t>Atirado para baixo</a:t>
            </a:r>
          </a:p>
          <a:p>
            <a:pPr lvl="1" algn="just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pt-PT" sz="2400" kern="0" dirty="0" smtClean="0"/>
              <a:t>Atirado para cima</a:t>
            </a:r>
            <a:endParaRPr lang="pt-PT" sz="2400" kern="0" dirty="0"/>
          </a:p>
        </p:txBody>
      </p:sp>
    </p:spTree>
    <p:extLst>
      <p:ext uri="{BB962C8B-B14F-4D97-AF65-F5344CB8AC3E}">
        <p14:creationId xmlns:p14="http://schemas.microsoft.com/office/powerpoint/2010/main" val="1686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7795" y="136933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4.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ovimento, repouso e referencial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7795" y="1988840"/>
            <a:ext cx="785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+mn-lt"/>
              </a:rPr>
              <a:t>Diremos que um móvel está em movimento em relação a certo referencial quando o móvel sofre um deslocamento em relação ao mesmo referencial, isto é, quando há uma variação da posição do móvel em função do tempo </a:t>
            </a:r>
            <a:r>
              <a:rPr lang="pt-BR" dirty="0" smtClean="0">
                <a:latin typeface="+mn-lt"/>
              </a:rPr>
              <a:t>decorrido</a:t>
            </a:r>
            <a:r>
              <a:rPr lang="pt-BR" dirty="0">
                <a:latin typeface="+mn-lt"/>
              </a:rPr>
              <a:t>.</a:t>
            </a:r>
          </a:p>
        </p:txBody>
      </p:sp>
      <p:pic>
        <p:nvPicPr>
          <p:cNvPr id="59394" name="Picture 2" descr="\\Nelson-pc\nelson\FIGURAS NELSON\ANIMADOS\MECÂNICA\Carroanimad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04" y="4653136"/>
            <a:ext cx="669841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4794448" y="1828800"/>
            <a:ext cx="3810000" cy="1295400"/>
          </a:xfrm>
          <a:prstGeom prst="ellipse">
            <a:avLst/>
          </a:prstGeom>
          <a:solidFill>
            <a:srgbClr val="C7DE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2048" y="1905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56448" y="1981200"/>
            <a:ext cx="2478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b="0">
                <a:latin typeface="Trebuchet MS" pitchFamily="34" charset="0"/>
              </a:rPr>
              <a:t>Quem tinha razão acerca da queda dos graves? 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55848" y="1219200"/>
            <a:ext cx="3505200" cy="5486400"/>
            <a:chOff x="240" y="768"/>
            <a:chExt cx="2208" cy="3456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40" y="768"/>
              <a:ext cx="2208" cy="34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0" name="Picture 7" descr="anipis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16"/>
              <a:ext cx="2135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309048" y="419100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0">
                <a:latin typeface="Trebuchet MS" pitchFamily="34" charset="0"/>
              </a:rPr>
              <a:t>Galileu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99248" y="4267200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0" dirty="0">
                <a:latin typeface="Trebuchet MS" pitchFamily="34" charset="0"/>
              </a:rPr>
              <a:t>Aristóteles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4437294">
            <a:off x="7080448" y="3581400"/>
            <a:ext cx="990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6868484">
            <a:off x="5480248" y="3581400"/>
            <a:ext cx="990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6470848" y="4800600"/>
            <a:ext cx="6858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15" y="4656643"/>
            <a:ext cx="1211405" cy="161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48" y="4587875"/>
            <a:ext cx="126017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9625" y="1261839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</a:rPr>
              <a:t>Galileu, </a:t>
            </a:r>
            <a:r>
              <a:rPr lang="pt-BR" sz="2000" b="1" dirty="0">
                <a:solidFill>
                  <a:srgbClr val="002060"/>
                </a:solidFill>
              </a:rPr>
              <a:t>o primeiro físico moderno, estudou a queda dos corpos</a:t>
            </a:r>
          </a:p>
        </p:txBody>
      </p:sp>
      <p:pic>
        <p:nvPicPr>
          <p:cNvPr id="17" name="Picture 5" descr="ql-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63" y="1838102"/>
            <a:ext cx="33289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27584" y="6021288"/>
            <a:ext cx="6624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0099"/>
                </a:solidFill>
              </a:rPr>
              <a:t>Refutou as hipóteses de Aristóteles</a:t>
            </a:r>
            <a:endParaRPr lang="pt-PT" sz="2000" b="1" dirty="0">
              <a:solidFill>
                <a:srgbClr val="000099"/>
              </a:solidFill>
            </a:endParaRPr>
          </a:p>
        </p:txBody>
      </p:sp>
      <p:cxnSp>
        <p:nvCxnSpPr>
          <p:cNvPr id="19" name="Conexão recta 5"/>
          <p:cNvCxnSpPr/>
          <p:nvPr/>
        </p:nvCxnSpPr>
        <p:spPr>
          <a:xfrm>
            <a:off x="1265113" y="4768627"/>
            <a:ext cx="1714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908050" y="2054002"/>
            <a:ext cx="431800" cy="43338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1355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0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603829"/>
            <a:ext cx="7848872" cy="2329227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400" kern="0" dirty="0" smtClean="0"/>
              <a:t>O valor (módulo) da aceleração de um objeto em queda livre é  </a:t>
            </a:r>
            <a:r>
              <a:rPr lang="pt-BR" sz="2400" i="1" kern="0" dirty="0" smtClean="0"/>
              <a:t>g</a:t>
            </a:r>
            <a:r>
              <a:rPr lang="pt-BR" sz="2400" kern="0" dirty="0" smtClean="0"/>
              <a:t> = 9.80 m/s</a:t>
            </a:r>
            <a:r>
              <a:rPr lang="pt-BR" sz="2400" kern="0" baseline="30000" dirty="0" smtClean="0"/>
              <a:t>2</a:t>
            </a:r>
          </a:p>
          <a:p>
            <a:pPr marL="0" indent="0" algn="just">
              <a:buFont typeface="Wingdings" pitchFamily="2" charset="2"/>
              <a:buNone/>
            </a:pPr>
            <a:endParaRPr lang="pt-BR" sz="2400" kern="0" baseline="30000" dirty="0" smtClean="0"/>
          </a:p>
          <a:p>
            <a:pPr marL="822325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2400" i="1" kern="0" dirty="0" smtClean="0"/>
              <a:t>g</a:t>
            </a:r>
            <a:r>
              <a:rPr lang="pt-BR" sz="2400" kern="0" dirty="0" smtClean="0"/>
              <a:t> diminui quando aumenta a altitude</a:t>
            </a:r>
          </a:p>
          <a:p>
            <a:pPr marL="822325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2400" kern="0" dirty="0" smtClean="0"/>
              <a:t>9.80 m/s</a:t>
            </a:r>
            <a:r>
              <a:rPr lang="pt-BR" sz="2400" kern="0" baseline="30000" dirty="0" smtClean="0"/>
              <a:t>2</a:t>
            </a:r>
            <a:r>
              <a:rPr lang="pt-BR" sz="2400" kern="0" dirty="0" smtClean="0"/>
              <a:t> é o valor médio à superfície da Terra.</a:t>
            </a:r>
            <a:endParaRPr lang="pt-BR" sz="2400" i="1" kern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2" y="5085184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b="0" dirty="0">
                <a:latin typeface="+mn-lt"/>
              </a:rPr>
              <a:t>Os movimentos de lançamento vertical e queda livre são </a:t>
            </a:r>
            <a:r>
              <a:rPr lang="pt-PT" b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movimentos </a:t>
            </a:r>
            <a:r>
              <a:rPr lang="pt-PT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retilíneos</a:t>
            </a:r>
            <a:r>
              <a:rPr lang="pt-PT" b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1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" name="Picture 2" descr="http://www.portalsaofrancisco.com.br/alfa/queda-livre/imagens/queda-liv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448272" cy="489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http://www.ifi.unicamp.br/~turtelli/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080431" cy="45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096" y="1676400"/>
            <a:ext cx="4191000" cy="4343400"/>
            <a:chOff x="264" y="1056"/>
            <a:chExt cx="2640" cy="2736"/>
          </a:xfrm>
          <a:solidFill>
            <a:srgbClr val="002060"/>
          </a:solidFill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64" y="1056"/>
              <a:ext cx="2640" cy="2736"/>
            </a:xfrm>
            <a:prstGeom prst="rect">
              <a:avLst/>
            </a:prstGeom>
            <a:grpFill/>
            <a:ln w="38100" cmpd="dbl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1377" y="2272"/>
              <a:ext cx="340" cy="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548" y="2610"/>
              <a:ext cx="0" cy="680"/>
            </a:xfrm>
            <a:prstGeom prst="line">
              <a:avLst/>
            </a:prstGeom>
            <a:grpFill/>
            <a:ln w="28575">
              <a:solidFill>
                <a:srgbClr val="FFFC08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328" y="2064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424" y="2160"/>
              <a:ext cx="192" cy="288"/>
              <a:chOff x="2064" y="2640"/>
              <a:chExt cx="192" cy="288"/>
            </a:xfrm>
            <a:grpFill/>
          </p:grpSpPr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192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400" b="0" i="1">
                    <a:solidFill>
                      <a:schemeClr val="bg1"/>
                    </a:solidFill>
                    <a:latin typeface="Monotype Corsiva" pitchFamily="66" charset="0"/>
                  </a:rPr>
                  <a:t>g</a:t>
                </a: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2112" y="2688"/>
                <a:ext cx="144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248" y="2832"/>
              <a:ext cx="240" cy="288"/>
              <a:chOff x="1296" y="3072"/>
              <a:chExt cx="240" cy="288"/>
            </a:xfrm>
            <a:grpFill/>
          </p:grpSpPr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40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400" b="0" i="1">
                    <a:solidFill>
                      <a:schemeClr val="bg1"/>
                    </a:solidFill>
                    <a:latin typeface="Monotype Corsiva" pitchFamily="66" charset="0"/>
                  </a:rPr>
                  <a:t>v</a:t>
                </a: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344" y="3120"/>
                <a:ext cx="144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12" y="1073"/>
              <a:ext cx="2592" cy="8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800" b="0" dirty="0">
                  <a:solidFill>
                    <a:schemeClr val="bg1"/>
                  </a:solidFill>
                  <a:latin typeface="Monotype Corsiva" pitchFamily="66" charset="0"/>
                </a:rPr>
                <a:t>O Movimento de queda livre é um movimento uniformemente acelerado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584" y="1920"/>
              <a:ext cx="0" cy="1587"/>
            </a:xfrm>
            <a:prstGeom prst="line">
              <a:avLst/>
            </a:prstGeom>
            <a:grpFill/>
            <a:ln w="38100">
              <a:solidFill>
                <a:srgbClr val="00CCFF"/>
              </a:solidFill>
              <a:round/>
              <a:headEnd type="arrow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82" y="2022"/>
              <a:ext cx="384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0">
                  <a:solidFill>
                    <a:schemeClr val="bg1"/>
                  </a:solidFill>
                </a:rPr>
                <a:t>(+)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43" y="1948"/>
              <a:ext cx="28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4807396" y="1676400"/>
            <a:ext cx="4229100" cy="4343400"/>
            <a:chOff x="2976" y="1056"/>
            <a:chExt cx="2664" cy="2736"/>
          </a:xfrm>
          <a:solidFill>
            <a:srgbClr val="002060"/>
          </a:solidFill>
        </p:grpSpPr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000" y="1056"/>
              <a:ext cx="2640" cy="2736"/>
            </a:xfrm>
            <a:prstGeom prst="rect">
              <a:avLst/>
            </a:prstGeom>
            <a:grpFill/>
            <a:ln w="38100" cmpd="dbl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073" y="2715"/>
              <a:ext cx="0" cy="453"/>
            </a:xfrm>
            <a:prstGeom prst="line">
              <a:avLst/>
            </a:prstGeom>
            <a:grpFill/>
            <a:ln w="28575">
              <a:solidFill>
                <a:srgbClr val="FFFC08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992" y="2064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5088" y="2160"/>
              <a:ext cx="192" cy="288"/>
              <a:chOff x="2064" y="2640"/>
              <a:chExt cx="192" cy="288"/>
            </a:xfrm>
            <a:grpFill/>
          </p:grpSpPr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192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400" b="0" i="1">
                    <a:solidFill>
                      <a:schemeClr val="bg1"/>
                    </a:solidFill>
                    <a:latin typeface="Monotype Corsiva" pitchFamily="66" charset="0"/>
                  </a:rPr>
                  <a:t>g</a:t>
                </a: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>
                <a:off x="2112" y="2688"/>
                <a:ext cx="144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3744" y="2736"/>
              <a:ext cx="264" cy="288"/>
              <a:chOff x="3864" y="2592"/>
              <a:chExt cx="264" cy="288"/>
            </a:xfrm>
            <a:grpFill/>
          </p:grpSpPr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3864" y="2592"/>
                <a:ext cx="264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400" b="0" i="1">
                    <a:solidFill>
                      <a:schemeClr val="bg1"/>
                    </a:solidFill>
                    <a:latin typeface="Monotype Corsiva" pitchFamily="66" charset="0"/>
                  </a:rPr>
                  <a:t>v</a:t>
                </a:r>
                <a:r>
                  <a:rPr lang="pt-PT" sz="2400" b="0" i="1" baseline="-25000">
                    <a:solidFill>
                      <a:schemeClr val="bg1"/>
                    </a:solidFill>
                    <a:latin typeface="Monotype Corsiva" pitchFamily="66" charset="0"/>
                  </a:rPr>
                  <a:t>0</a:t>
                </a:r>
                <a:endParaRPr lang="pt-PT" sz="2400" b="0" i="1">
                  <a:solidFill>
                    <a:schemeClr val="bg1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3912" y="2640"/>
                <a:ext cx="144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2976" y="1067"/>
              <a:ext cx="2592" cy="8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800" b="0" dirty="0">
                  <a:solidFill>
                    <a:schemeClr val="bg1"/>
                  </a:solidFill>
                  <a:latin typeface="Monotype Corsiva" pitchFamily="66" charset="0"/>
                </a:rPr>
                <a:t>O Movimento de lançamento vertical é um movimento uniformemente retardado</a:t>
              </a: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288" y="2064"/>
              <a:ext cx="0" cy="1536"/>
            </a:xfrm>
            <a:prstGeom prst="line">
              <a:avLst/>
            </a:prstGeom>
            <a:grpFill/>
            <a:ln w="38100">
              <a:solidFill>
                <a:srgbClr val="00CCFF"/>
              </a:solidFill>
              <a:round/>
              <a:headEnd type="arrow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3336" y="2058"/>
              <a:ext cx="384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0">
                  <a:solidFill>
                    <a:schemeClr val="bg1"/>
                  </a:solidFill>
                </a:rPr>
                <a:t>(+)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3048" y="2004"/>
              <a:ext cx="28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250" y="3353"/>
              <a:ext cx="1728" cy="0"/>
            </a:xfrm>
            <a:prstGeom prst="line">
              <a:avLst/>
            </a:prstGeom>
            <a:grpFill/>
            <a:ln w="28575">
              <a:solidFill>
                <a:srgbClr val="00CCFF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3048" y="3198"/>
              <a:ext cx="28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0">
                  <a:solidFill>
                    <a:schemeClr val="bg1"/>
                  </a:solidFill>
                </a:rPr>
                <a:t>y</a:t>
              </a:r>
              <a:r>
                <a:rPr lang="pt-PT" baseline="-25000">
                  <a:solidFill>
                    <a:schemeClr val="bg1"/>
                  </a:solidFill>
                </a:rPr>
                <a:t>0</a:t>
              </a: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31" name="Oval 40"/>
            <p:cNvSpPr>
              <a:spLocks noChangeAspect="1" noChangeArrowheads="1"/>
            </p:cNvSpPr>
            <p:nvPr/>
          </p:nvSpPr>
          <p:spPr bwMode="auto">
            <a:xfrm>
              <a:off x="3900" y="3174"/>
              <a:ext cx="340" cy="3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714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" name="CaixaDeTexto 58"/>
          <p:cNvSpPr txBox="1">
            <a:spLocks noChangeArrowheads="1"/>
          </p:cNvSpPr>
          <p:nvPr/>
        </p:nvSpPr>
        <p:spPr bwMode="auto">
          <a:xfrm>
            <a:off x="719138" y="1340768"/>
            <a:ext cx="77412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PT" sz="2000" dirty="0">
                <a:solidFill>
                  <a:srgbClr val="002060"/>
                </a:solidFill>
              </a:rPr>
              <a:t>As equações obtidas para partículas em movimento com aceleração constante (MRUV) são aplicáveis ao corpo em queda livre. Assim   </a:t>
            </a:r>
          </a:p>
        </p:txBody>
      </p:sp>
      <p:graphicFrame>
        <p:nvGraphicFramePr>
          <p:cNvPr id="6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52431"/>
              </p:ext>
            </p:extLst>
          </p:nvPr>
        </p:nvGraphicFramePr>
        <p:xfrm>
          <a:off x="4835525" y="4076700"/>
          <a:ext cx="2917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0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4076700"/>
                        <a:ext cx="29178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85367"/>
              </p:ext>
            </p:extLst>
          </p:nvPr>
        </p:nvGraphicFramePr>
        <p:xfrm>
          <a:off x="4519862" y="3068960"/>
          <a:ext cx="187527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1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862" y="3068960"/>
                        <a:ext cx="187527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57863"/>
              </p:ext>
            </p:extLst>
          </p:nvPr>
        </p:nvGraphicFramePr>
        <p:xfrm>
          <a:off x="1187624" y="3068960"/>
          <a:ext cx="281193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2" name="Equação" r:id="rId7" imgW="990360" imgH="228600" progId="Equation.3">
                  <p:embed/>
                </p:oleObj>
              </mc:Choice>
              <mc:Fallback>
                <p:oleObj name="Equação" r:id="rId7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2811937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078361"/>
              </p:ext>
            </p:extLst>
          </p:nvPr>
        </p:nvGraphicFramePr>
        <p:xfrm>
          <a:off x="1036464" y="4149080"/>
          <a:ext cx="365631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" name="Equação" r:id="rId9" imgW="1536480" imgH="393480" progId="Equation.3">
                  <p:embed/>
                </p:oleObj>
              </mc:Choice>
              <mc:Fallback>
                <p:oleObj name="Equação" r:id="rId9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464" y="4149080"/>
                        <a:ext cx="3656312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57210"/>
              </p:ext>
            </p:extLst>
          </p:nvPr>
        </p:nvGraphicFramePr>
        <p:xfrm>
          <a:off x="958851" y="5620266"/>
          <a:ext cx="3541562" cy="59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4" name="Equation" r:id="rId11" imgW="1930320" imgH="241200" progId="Equation.DSMT4">
                  <p:embed/>
                </p:oleObj>
              </mc:Choice>
              <mc:Fallback>
                <p:oleObj name="Equation" r:id="rId11" imgW="1930320" imgH="241200" progId="Equation.DSMT4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1" y="5620266"/>
                        <a:ext cx="3541562" cy="59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32264"/>
              </p:ext>
            </p:extLst>
          </p:nvPr>
        </p:nvGraphicFramePr>
        <p:xfrm>
          <a:off x="5292081" y="5630394"/>
          <a:ext cx="2376264" cy="58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5" name="Equation" r:id="rId13" imgW="1460160" imgH="241200" progId="Equation.DSMT4">
                  <p:embed/>
                </p:oleObj>
              </mc:Choice>
              <mc:Fallback>
                <p:oleObj name="Equation" r:id="rId13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1" y="5630394"/>
                        <a:ext cx="2376264" cy="58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8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4876800" y="2514600"/>
            <a:ext cx="2819400" cy="2057400"/>
          </a:xfrm>
          <a:prstGeom prst="leftArrowCallout">
            <a:avLst>
              <a:gd name="adj1" fmla="val 25000"/>
              <a:gd name="adj2" fmla="val 25000"/>
              <a:gd name="adj3" fmla="val 22840"/>
              <a:gd name="adj4" fmla="val 66667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pic>
        <p:nvPicPr>
          <p:cNvPr id="5" name="Picture 8" descr="Anim'n of falling elephant and feath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3163"/>
            <a:ext cx="2438400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1200" y="3048000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>
                <a:latin typeface="+mn-lt"/>
              </a:rPr>
              <a:t>Queda sem resistência do ar</a:t>
            </a:r>
          </a:p>
        </p:txBody>
      </p:sp>
    </p:spTree>
    <p:extLst>
      <p:ext uri="{BB962C8B-B14F-4D97-AF65-F5344CB8AC3E}">
        <p14:creationId xmlns:p14="http://schemas.microsoft.com/office/powerpoint/2010/main" val="23861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19200" y="2438400"/>
            <a:ext cx="2590800" cy="1981200"/>
          </a:xfrm>
          <a:prstGeom prst="rightArrowCallout">
            <a:avLst>
              <a:gd name="adj1" fmla="val 25000"/>
              <a:gd name="adj2" fmla="val 25000"/>
              <a:gd name="adj3" fmla="val 21795"/>
              <a:gd name="adj4" fmla="val 6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1961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895600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>
                <a:latin typeface="+mn-lt"/>
              </a:rPr>
              <a:t>Queda com resistência do ar</a:t>
            </a:r>
          </a:p>
        </p:txBody>
      </p:sp>
      <p:pic>
        <p:nvPicPr>
          <p:cNvPr id="6" name="Picture 7" descr="anim'n of elephant and feather falling w/air resista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6752"/>
            <a:ext cx="214390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Movimento de Queda Livre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05" y="1237402"/>
            <a:ext cx="4456743" cy="55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717" y="1234917"/>
            <a:ext cx="81965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dirty="0" smtClean="0"/>
              <a:t>Um </a:t>
            </a:r>
            <a:r>
              <a:rPr lang="pt-BR" dirty="0"/>
              <a:t>corpo cai livremente a partir do repouso; calcule a sua posição e velocidade em </a:t>
            </a:r>
            <a:r>
              <a:rPr lang="pt-BR" i="1" dirty="0"/>
              <a:t>t</a:t>
            </a:r>
            <a:r>
              <a:rPr lang="pt-BR" dirty="0"/>
              <a:t> = </a:t>
            </a:r>
            <a:r>
              <a:rPr lang="pt-BR" dirty="0" smtClean="0"/>
              <a:t>1.0. Considere g=10 m/s</a:t>
            </a:r>
            <a:r>
              <a:rPr lang="pt-BR" baseline="30000" dirty="0" smtClean="0"/>
              <a:t>2</a:t>
            </a:r>
            <a:endParaRPr lang="pt-BR" baseline="30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18385"/>
              </p:ext>
            </p:extLst>
          </p:nvPr>
        </p:nvGraphicFramePr>
        <p:xfrm>
          <a:off x="698525" y="3435129"/>
          <a:ext cx="41465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Equation" r:id="rId3" imgW="1587240" imgH="393480" progId="Equation.DSMT4">
                  <p:embed/>
                </p:oleObj>
              </mc:Choice>
              <mc:Fallback>
                <p:oleObj name="Equation" r:id="rId3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25" y="3435129"/>
                        <a:ext cx="41465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76492"/>
              </p:ext>
            </p:extLst>
          </p:nvPr>
        </p:nvGraphicFramePr>
        <p:xfrm>
          <a:off x="755576" y="5022447"/>
          <a:ext cx="32242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7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022447"/>
                        <a:ext cx="32242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976132" y="2424757"/>
            <a:ext cx="1979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b="1" dirty="0">
                <a:solidFill>
                  <a:srgbClr val="FF0000"/>
                </a:solidFill>
              </a:rPr>
              <a:t>Resolução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0395" y="333375"/>
            <a:ext cx="22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Exemplo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10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" name="Conector reto 2"/>
          <p:cNvCxnSpPr/>
          <p:nvPr/>
        </p:nvCxnSpPr>
        <p:spPr bwMode="auto">
          <a:xfrm flipV="1">
            <a:off x="1187624" y="3604735"/>
            <a:ext cx="648072" cy="689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/>
          <p:cNvCxnSpPr/>
          <p:nvPr/>
        </p:nvCxnSpPr>
        <p:spPr bwMode="auto">
          <a:xfrm flipV="1">
            <a:off x="1866193" y="3604734"/>
            <a:ext cx="648072" cy="689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/>
          <p:cNvCxnSpPr/>
          <p:nvPr/>
        </p:nvCxnSpPr>
        <p:spPr bwMode="auto">
          <a:xfrm flipV="1">
            <a:off x="1331640" y="5038859"/>
            <a:ext cx="648072" cy="689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96217"/>
              </p:ext>
            </p:extLst>
          </p:nvPr>
        </p:nvGraphicFramePr>
        <p:xfrm>
          <a:off x="5436096" y="3471901"/>
          <a:ext cx="2178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Equation" r:id="rId7" imgW="1041120" imgH="393480" progId="Equation.DSMT4">
                  <p:embed/>
                </p:oleObj>
              </mc:Choice>
              <mc:Fallback>
                <p:oleObj name="Equation" r:id="rId7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471901"/>
                        <a:ext cx="21780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13751"/>
              </p:ext>
            </p:extLst>
          </p:nvPr>
        </p:nvGraphicFramePr>
        <p:xfrm>
          <a:off x="4355976" y="5026747"/>
          <a:ext cx="30257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Equation" r:id="rId9" imgW="1054080" imgH="215640" progId="Equation.DSMT4">
                  <p:embed/>
                </p:oleObj>
              </mc:Choice>
              <mc:Fallback>
                <p:oleObj name="Equation" r:id="rId9" imgW="1054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026747"/>
                        <a:ext cx="30257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0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7795" y="1369333"/>
            <a:ext cx="6984776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4.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ovimento, repouso e referencial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98884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+mn-lt"/>
              </a:rPr>
              <a:t>É possível haver movimento em relação a certo referencial sem que o móvel se aproxime ou se afaste do mesmo. É o caso de um móvel em movimento circular, quando o referencial adotado é o centro da trajetória. Sua posição (vetor) varia com o tempo, mas a distância do móvel em relação ao centro da trajetória não varia.</a:t>
            </a:r>
          </a:p>
        </p:txBody>
      </p:sp>
      <p:pic>
        <p:nvPicPr>
          <p:cNvPr id="60418" name="Picture 2" descr="\\Nelson-pc\nelson\FIGURAS NELSON\ANIMADOS\MECÂNICA\circular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99157" y="1268760"/>
            <a:ext cx="199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5.  Trajetória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900" y="1730425"/>
            <a:ext cx="81005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É </a:t>
            </a:r>
            <a:r>
              <a:rPr lang="pt-BR" sz="2200" dirty="0">
                <a:latin typeface="+mn-lt"/>
              </a:rPr>
              <a:t>o conjunto dos pontos ocupados pelo móvel no correr de seu movimento.</a:t>
            </a:r>
          </a:p>
          <a:p>
            <a:pPr algn="just"/>
            <a:r>
              <a:rPr lang="pt-BR" sz="2200" dirty="0">
                <a:latin typeface="+mn-lt"/>
              </a:rPr>
              <a:t> </a:t>
            </a:r>
          </a:p>
          <a:p>
            <a:pPr algn="just"/>
            <a:r>
              <a:rPr lang="pt-BR" sz="2200" dirty="0">
                <a:latin typeface="+mn-lt"/>
              </a:rPr>
              <a:t>Com relação à trajetória você deve saber que:</a:t>
            </a:r>
          </a:p>
          <a:p>
            <a:pPr algn="just"/>
            <a:r>
              <a:rPr lang="pt-BR" sz="2200" dirty="0">
                <a:latin typeface="+mn-lt"/>
              </a:rPr>
              <a:t> </a:t>
            </a:r>
          </a:p>
          <a:p>
            <a:pPr algn="just"/>
            <a:r>
              <a:rPr lang="pt-BR" sz="2200" b="1" dirty="0">
                <a:latin typeface="+mn-lt"/>
              </a:rPr>
              <a:t>a)</a:t>
            </a:r>
            <a:r>
              <a:rPr lang="pt-BR" sz="2200" dirty="0">
                <a:latin typeface="+mn-lt"/>
              </a:rPr>
              <a:t> A trajetória determina uma das características do movimento. Poderemos ter movimentos retilíneos, circulares, parabólicos etc., em função da trajetória seguida pelo móvel.</a:t>
            </a:r>
          </a:p>
          <a:p>
            <a:pPr algn="just"/>
            <a:r>
              <a:rPr lang="pt-BR" sz="2200" dirty="0">
                <a:latin typeface="+mn-lt"/>
              </a:rPr>
              <a:t> </a:t>
            </a:r>
          </a:p>
          <a:p>
            <a:pPr algn="just"/>
            <a:r>
              <a:rPr lang="pt-BR" sz="2200" b="1" dirty="0">
                <a:latin typeface="+mn-lt"/>
              </a:rPr>
              <a:t>b)</a:t>
            </a:r>
            <a:r>
              <a:rPr lang="pt-BR" sz="2200" dirty="0">
                <a:latin typeface="+mn-lt"/>
              </a:rPr>
              <a:t> A trajetória depende do referencial adotado. No caso de um corpo solto de um avião que se move horizontalmente com velocidade constante, para um observador fixo ao solo, a trajetória é parabólica, ao passo que para o piloto a trajetória é considerada uma reta.</a:t>
            </a:r>
          </a:p>
        </p:txBody>
      </p:sp>
    </p:spTree>
    <p:extLst>
      <p:ext uri="{BB962C8B-B14F-4D97-AF65-F5344CB8AC3E}">
        <p14:creationId xmlns:p14="http://schemas.microsoft.com/office/powerpoint/2010/main" val="33550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3" y="1638491"/>
            <a:ext cx="702441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40395" y="333375"/>
            <a:ext cx="79200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CONCEITOS BÁSICOS DE CINEMÁTICA</a:t>
            </a:r>
          </a:p>
        </p:txBody>
      </p: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1750278" y="1557338"/>
            <a:ext cx="6048375" cy="4608512"/>
            <a:chOff x="3409" y="6688"/>
            <a:chExt cx="4592" cy="4070"/>
          </a:xfrm>
        </p:grpSpPr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3714" y="9137"/>
              <a:ext cx="3876" cy="1621"/>
              <a:chOff x="2240" y="11415"/>
              <a:chExt cx="2032" cy="1185"/>
            </a:xfrm>
          </p:grpSpPr>
          <p:cxnSp>
            <p:nvCxnSpPr>
              <p:cNvPr id="50" name="AutoShape 4"/>
              <p:cNvCxnSpPr>
                <a:cxnSpLocks noChangeShapeType="1"/>
              </p:cNvCxnSpPr>
              <p:nvPr/>
            </p:nvCxnSpPr>
            <p:spPr bwMode="auto">
              <a:xfrm>
                <a:off x="2301" y="12600"/>
                <a:ext cx="1971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" name="Group 5"/>
              <p:cNvGrpSpPr>
                <a:grpSpLocks/>
              </p:cNvGrpSpPr>
              <p:nvPr/>
            </p:nvGrpSpPr>
            <p:grpSpPr bwMode="auto">
              <a:xfrm>
                <a:off x="2240" y="11415"/>
                <a:ext cx="639" cy="1185"/>
                <a:chOff x="2834" y="11415"/>
                <a:chExt cx="639" cy="1185"/>
              </a:xfrm>
            </p:grpSpPr>
            <p:sp>
              <p:nvSpPr>
                <p:cNvPr id="52" name="AutoShape 6"/>
                <p:cNvSpPr>
                  <a:spLocks noChangeArrowheads="1"/>
                </p:cNvSpPr>
                <p:nvPr/>
              </p:nvSpPr>
              <p:spPr bwMode="auto">
                <a:xfrm>
                  <a:off x="3065" y="11850"/>
                  <a:ext cx="200" cy="4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3" name="Group 7"/>
                <p:cNvGrpSpPr>
                  <a:grpSpLocks/>
                </p:cNvGrpSpPr>
                <p:nvPr/>
              </p:nvGrpSpPr>
              <p:grpSpPr bwMode="auto">
                <a:xfrm>
                  <a:off x="2834" y="11415"/>
                  <a:ext cx="639" cy="1185"/>
                  <a:chOff x="2834" y="11415"/>
                  <a:chExt cx="639" cy="1185"/>
                </a:xfrm>
              </p:grpSpPr>
              <p:sp>
                <p:nvSpPr>
                  <p:cNvPr id="54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11415"/>
                    <a:ext cx="367" cy="435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200" y="11940"/>
                    <a:ext cx="273" cy="105"/>
                    <a:chOff x="4854" y="10755"/>
                    <a:chExt cx="471" cy="255"/>
                  </a:xfrm>
                </p:grpSpPr>
                <p:cxnSp>
                  <p:nvCxnSpPr>
                    <p:cNvPr id="65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54" y="10755"/>
                      <a:ext cx="133" cy="25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6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87" y="11010"/>
                      <a:ext cx="33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6" name="Group 12"/>
                  <p:cNvGrpSpPr>
                    <a:grpSpLocks/>
                  </p:cNvGrpSpPr>
                  <p:nvPr/>
                </p:nvGrpSpPr>
                <p:grpSpPr bwMode="auto">
                  <a:xfrm flipV="1">
                    <a:off x="2834" y="11940"/>
                    <a:ext cx="338" cy="180"/>
                    <a:chOff x="4854" y="10755"/>
                    <a:chExt cx="471" cy="255"/>
                  </a:xfrm>
                </p:grpSpPr>
                <p:cxnSp>
                  <p:nvCxnSpPr>
                    <p:cNvPr id="63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54" y="10755"/>
                      <a:ext cx="133" cy="25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4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87" y="11010"/>
                      <a:ext cx="33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230" y="12330"/>
                    <a:ext cx="174" cy="270"/>
                    <a:chOff x="5873" y="10515"/>
                    <a:chExt cx="218" cy="465"/>
                  </a:xfrm>
                </p:grpSpPr>
                <p:cxnSp>
                  <p:nvCxnSpPr>
                    <p:cNvPr id="61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515"/>
                      <a:ext cx="0" cy="46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980"/>
                      <a:ext cx="21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5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071" y="12330"/>
                    <a:ext cx="116" cy="270"/>
                    <a:chOff x="5873" y="10515"/>
                    <a:chExt cx="218" cy="465"/>
                  </a:xfrm>
                </p:grpSpPr>
                <p:cxnSp>
                  <p:nvCxnSpPr>
                    <p:cNvPr id="59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515"/>
                      <a:ext cx="0" cy="46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0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73" y="10980"/>
                      <a:ext cx="218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sp>
          <p:nvSpPr>
            <p:cNvPr id="49" name="AutoShape 21"/>
            <p:cNvSpPr>
              <a:spLocks noChangeArrowheads="1"/>
            </p:cNvSpPr>
            <p:nvPr/>
          </p:nvSpPr>
          <p:spPr bwMode="auto">
            <a:xfrm>
              <a:off x="3409" y="6688"/>
              <a:ext cx="4592" cy="2226"/>
            </a:xfrm>
            <a:prstGeom prst="cloudCallout">
              <a:avLst>
                <a:gd name="adj1" fmla="val -16944"/>
                <a:gd name="adj2" fmla="val 65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r>
                <a:rPr lang="pt-BR" sz="2000" b="1" dirty="0">
                  <a:latin typeface="Calibri" pitchFamily="34" charset="0"/>
                </a:rPr>
                <a:t>Atenção!!</a:t>
              </a:r>
              <a:r>
                <a:rPr lang="pt-BR" sz="2000" dirty="0">
                  <a:latin typeface="Calibri" pitchFamily="34" charset="0"/>
                </a:rPr>
                <a:t> Observe que: quem estiver dentro do avião verá o objeto cair em linha reta e, quem estiver na Terra verá um arco de parábola.</a:t>
              </a:r>
            </a:p>
            <a:p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2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2194</Words>
  <Application>Microsoft Office PowerPoint</Application>
  <PresentationFormat>Apresentação na tela (4:3)</PresentationFormat>
  <Paragraphs>300</Paragraphs>
  <Slides>59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2" baseType="lpstr">
      <vt:lpstr>2_Design padrão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Consigo Achar minha Cidade?</vt:lpstr>
      <vt:lpstr>Escolho partida e Destino</vt:lpstr>
      <vt:lpstr>Qual a Velocidade Média utilizada pelo Google no referido trajeto?</vt:lpstr>
      <vt:lpstr>Apresentação do PowerPoint</vt:lpstr>
      <vt:lpstr>Apresentação do PowerPoint</vt:lpstr>
      <vt:lpstr>Apresentação do PowerPoint</vt:lpstr>
      <vt:lpstr>Segunda Atividade 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</dc:creator>
  <cp:lastModifiedBy>Pessoal</cp:lastModifiedBy>
  <cp:revision>141</cp:revision>
  <dcterms:created xsi:type="dcterms:W3CDTF">1601-01-01T00:00:00Z</dcterms:created>
  <dcterms:modified xsi:type="dcterms:W3CDTF">2019-02-02T13:29:49Z</dcterms:modified>
</cp:coreProperties>
</file>